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56" r:id="rId5"/>
    <p:sldId id="257" r:id="rId6"/>
    <p:sldId id="264" r:id="rId7"/>
    <p:sldId id="268" r:id="rId8"/>
    <p:sldId id="269" r:id="rId9"/>
    <p:sldId id="270" r:id="rId10"/>
    <p:sldId id="271" r:id="rId11"/>
    <p:sldId id="260" r:id="rId12"/>
    <p:sldId id="267" r:id="rId13"/>
    <p:sldId id="263" r:id="rId14"/>
    <p:sldId id="265" r:id="rId15"/>
    <p:sldId id="266" r:id="rId16"/>
    <p:sldId id="261"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E5C56C-5DFE-6636-B41E-2C2DAAD07E48}" name="Sierra Pratt" initials="SP" userId="S::spratt@nala.org::abfb0feb-7660-4a28-9d8a-ba4f8fbcd2fe" providerId="AD"/>
  <p188:author id="{411F92D7-7726-8401-C8F6-03017BDA5DF1}" name="Elissa Stafford" initials="" userId="S::estafford@nala.org::2ad62e9e-635b-4448-adc6-c0adc6baa0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7"/>
    <p:restoredTop sz="94694"/>
  </p:normalViewPr>
  <p:slideViewPr>
    <p:cSldViewPr snapToGrid="0">
      <p:cViewPr varScale="1">
        <p:scale>
          <a:sx n="78" d="100"/>
          <a:sy n="78" d="100"/>
        </p:scale>
        <p:origin x="1056"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3AAF2A-242C-9688-4E48-F82B016586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9283FA-82A0-206D-1D61-95BB7CAF5F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CCFBBD-BD19-4728-BAAE-94D369A7D893}" type="datetimeFigureOut">
              <a:rPr lang="en-US" smtClean="0"/>
              <a:t>4/30/2025</a:t>
            </a:fld>
            <a:endParaRPr lang="en-US"/>
          </a:p>
        </p:txBody>
      </p:sp>
      <p:sp>
        <p:nvSpPr>
          <p:cNvPr id="4" name="Footer Placeholder 3">
            <a:extLst>
              <a:ext uri="{FF2B5EF4-FFF2-40B4-BE49-F238E27FC236}">
                <a16:creationId xmlns:a16="http://schemas.microsoft.com/office/drawing/2014/main" id="{C1329CD1-F3F9-6B5A-1601-EBC7D2F90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58F123-64F2-E252-2967-979DA2C633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1AB60C-8DFC-44A1-92F9-1D6C005BF36F}" type="slidenum">
              <a:rPr lang="en-US" smtClean="0"/>
              <a:t>‹#›</a:t>
            </a:fld>
            <a:endParaRPr lang="en-US"/>
          </a:p>
        </p:txBody>
      </p:sp>
    </p:spTree>
    <p:extLst>
      <p:ext uri="{BB962C8B-B14F-4D97-AF65-F5344CB8AC3E}">
        <p14:creationId xmlns:p14="http://schemas.microsoft.com/office/powerpoint/2010/main" val="99623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1F63B-A98D-4577-A3D9-8F73D3E9B27F}"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B9307-E71A-4267-9461-28CA3904EF43}" type="slidenum">
              <a:rPr lang="en-US" smtClean="0"/>
              <a:t>‹#›</a:t>
            </a:fld>
            <a:endParaRPr lang="en-US"/>
          </a:p>
        </p:txBody>
      </p:sp>
    </p:spTree>
    <p:extLst>
      <p:ext uri="{BB962C8B-B14F-4D97-AF65-F5344CB8AC3E}">
        <p14:creationId xmlns:p14="http://schemas.microsoft.com/office/powerpoint/2010/main" val="208432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Fly into Philadelphia Airport</a:t>
            </a:r>
          </a:p>
          <a:p>
            <a:r>
              <a:rPr lang="en-US" dirty="0"/>
              <a:t>Atlantic City Airport</a:t>
            </a:r>
          </a:p>
          <a:p>
            <a:r>
              <a:rPr lang="en-US" dirty="0"/>
              <a:t>Train SEPTA Reginal Rail 30</a:t>
            </a:r>
            <a:r>
              <a:rPr lang="en-US" baseline="30000" dirty="0"/>
              <a:t>th</a:t>
            </a:r>
            <a:r>
              <a:rPr lang="en-US" dirty="0"/>
              <a:t> St. Union station transfer to NJ Transit Atlantic City </a:t>
            </a:r>
          </a:p>
          <a:p>
            <a:r>
              <a:rPr lang="en-US" dirty="0"/>
              <a:t>Amtrack or Greyhound</a:t>
            </a:r>
          </a:p>
        </p:txBody>
      </p:sp>
      <p:sp>
        <p:nvSpPr>
          <p:cNvPr id="4" name="Slide Number Placeholder 3"/>
          <p:cNvSpPr>
            <a:spLocks noGrp="1"/>
          </p:cNvSpPr>
          <p:nvPr>
            <p:ph type="sldNum" sz="quarter" idx="5"/>
          </p:nvPr>
        </p:nvSpPr>
        <p:spPr/>
        <p:txBody>
          <a:bodyPr/>
          <a:lstStyle/>
          <a:p>
            <a:fld id="{019B9307-E71A-4267-9461-28CA3904EF43}" type="slidenum">
              <a:rPr lang="en-US" smtClean="0"/>
              <a:t>11</a:t>
            </a:fld>
            <a:endParaRPr lang="en-US"/>
          </a:p>
        </p:txBody>
      </p:sp>
    </p:spTree>
    <p:extLst>
      <p:ext uri="{BB962C8B-B14F-4D97-AF65-F5344CB8AC3E}">
        <p14:creationId xmlns:p14="http://schemas.microsoft.com/office/powerpoint/2010/main" val="1761329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599" y="1122363"/>
            <a:ext cx="7516091"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4038598" y="3675929"/>
            <a:ext cx="7516092" cy="1655762"/>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529937" y="6530109"/>
            <a:ext cx="2311400" cy="191366"/>
          </a:xfrm>
        </p:spPr>
        <p:txBody>
          <a:bodyPr/>
          <a:lstStyle>
            <a:lvl1pPr algn="ctr">
              <a:defRPr>
                <a:solidFill>
                  <a:schemeClr val="bg1"/>
                </a:solidFill>
              </a:defRPr>
            </a:lvl1pPr>
          </a:lstStyle>
          <a:p>
            <a:fld id="{2409F3F9-B581-4B5B-B012-080A7A4DBB5D}" type="datetimeFigureOut">
              <a:rPr lang="en-US" smtClean="0"/>
              <a:pPr/>
              <a:t>4/30/2025</a:t>
            </a:fld>
            <a:endParaRPr lang="en-US"/>
          </a:p>
        </p:txBody>
      </p:sp>
      <p:sp>
        <p:nvSpPr>
          <p:cNvPr id="5" name="Footer Placeholder 4"/>
          <p:cNvSpPr>
            <a:spLocks noGrp="1"/>
          </p:cNvSpPr>
          <p:nvPr>
            <p:ph type="ftr" sz="quarter" idx="11"/>
          </p:nvPr>
        </p:nvSpPr>
        <p:spPr>
          <a:xfrm>
            <a:off x="4038600" y="6530109"/>
            <a:ext cx="4114800" cy="191366"/>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530109"/>
            <a:ext cx="2743200" cy="191366"/>
          </a:xfrm>
        </p:spPr>
        <p:txBody>
          <a:bodyPr/>
          <a:lstStyle/>
          <a:p>
            <a:fld id="{56CD9A6D-E227-4245-AF11-0EC65DD9C3FF}" type="slidenum">
              <a:rPr lang="en-US" smtClean="0"/>
              <a:t>‹#›</a:t>
            </a:fld>
            <a:endParaRPr lang="en-US"/>
          </a:p>
        </p:txBody>
      </p:sp>
    </p:spTree>
    <p:extLst>
      <p:ext uri="{BB962C8B-B14F-4D97-AF65-F5344CB8AC3E}">
        <p14:creationId xmlns:p14="http://schemas.microsoft.com/office/powerpoint/2010/main" val="247790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72655"/>
            <a:ext cx="10515600" cy="111803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650181"/>
            <a:ext cx="2743200" cy="117475"/>
          </a:xfrm>
        </p:spPr>
        <p:txBody>
          <a:bodyPr/>
          <a:lstStyle/>
          <a:p>
            <a:fld id="{2409F3F9-B581-4B5B-B012-080A7A4DBB5D}" type="datetimeFigureOut">
              <a:rPr lang="en-US" smtClean="0"/>
              <a:t>4/30/2025</a:t>
            </a:fld>
            <a:endParaRPr lang="en-US"/>
          </a:p>
        </p:txBody>
      </p:sp>
      <p:sp>
        <p:nvSpPr>
          <p:cNvPr id="6" name="Slide Number Placeholder 5"/>
          <p:cNvSpPr>
            <a:spLocks noGrp="1"/>
          </p:cNvSpPr>
          <p:nvPr>
            <p:ph type="sldNum" sz="quarter" idx="12"/>
          </p:nvPr>
        </p:nvSpPr>
        <p:spPr>
          <a:xfrm>
            <a:off x="8610600" y="6650181"/>
            <a:ext cx="2743200" cy="117475"/>
          </a:xfrm>
        </p:spPr>
        <p:txBody>
          <a:bodyPr/>
          <a:lstStyle/>
          <a:p>
            <a:fld id="{56CD9A6D-E227-4245-AF11-0EC65DD9C3FF}" type="slidenum">
              <a:rPr lang="en-US" smtClean="0"/>
              <a:t>‹#›</a:t>
            </a:fld>
            <a:endParaRPr lang="en-US"/>
          </a:p>
        </p:txBody>
      </p:sp>
    </p:spTree>
    <p:extLst>
      <p:ext uri="{BB962C8B-B14F-4D97-AF65-F5344CB8AC3E}">
        <p14:creationId xmlns:p14="http://schemas.microsoft.com/office/powerpoint/2010/main" val="339314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ll Ques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544945"/>
            <a:ext cx="5179272" cy="1145743"/>
          </a:xfrm>
        </p:spPr>
        <p:txBody>
          <a:bodyPr>
            <a:no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839788" y="1819922"/>
            <a:ext cx="5157787" cy="4369741"/>
          </a:xfrm>
        </p:spPr>
        <p:txBody>
          <a:bodyPr/>
          <a:lstStyle>
            <a:lvl1pPr marL="514350" indent="-514350">
              <a:buFont typeface="+mj-lt"/>
              <a:buAutoNum type="alphaUcPeriod"/>
              <a:defRPr/>
            </a:lvl1pPr>
            <a:lvl2pPr marL="914400" indent="-457200">
              <a:buFont typeface="+mj-lt"/>
              <a:buAutoNum type="alphaUcPeriod"/>
              <a:defRPr/>
            </a:lvl2pPr>
            <a:lvl3pPr marL="1371600" indent="-4572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09F3F9-B581-4B5B-B012-080A7A4DBB5D}" type="datetimeFigureOut">
              <a:rPr lang="en-US" smtClean="0"/>
              <a:t>4/30/2025</a:t>
            </a:fld>
            <a:endParaRPr lang="en-US"/>
          </a:p>
        </p:txBody>
      </p:sp>
      <p:sp>
        <p:nvSpPr>
          <p:cNvPr id="9" name="Slide Number Placeholder 8"/>
          <p:cNvSpPr>
            <a:spLocks noGrp="1"/>
          </p:cNvSpPr>
          <p:nvPr>
            <p:ph type="sldNum" sz="quarter" idx="12"/>
          </p:nvPr>
        </p:nvSpPr>
        <p:spPr/>
        <p:txBody>
          <a:bodyPr/>
          <a:lstStyle/>
          <a:p>
            <a:fld id="{56CD9A6D-E227-4245-AF11-0EC65DD9C3FF}" type="slidenum">
              <a:rPr lang="en-US" smtClean="0"/>
              <a:t>‹#›</a:t>
            </a:fld>
            <a:endParaRPr lang="en-US"/>
          </a:p>
        </p:txBody>
      </p:sp>
    </p:spTree>
    <p:extLst>
      <p:ext uri="{BB962C8B-B14F-4D97-AF65-F5344CB8AC3E}">
        <p14:creationId xmlns:p14="http://schemas.microsoft.com/office/powerpoint/2010/main" val="14062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544945"/>
            <a:ext cx="10515600" cy="114574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09F3F9-B581-4B5B-B012-080A7A4DBB5D}" type="datetimeFigureOut">
              <a:rPr lang="en-US" smtClean="0"/>
              <a:t>4/30/2025</a:t>
            </a:fld>
            <a:endParaRPr lang="en-US"/>
          </a:p>
        </p:txBody>
      </p:sp>
      <p:sp>
        <p:nvSpPr>
          <p:cNvPr id="9" name="Slide Number Placeholder 8"/>
          <p:cNvSpPr>
            <a:spLocks noGrp="1"/>
          </p:cNvSpPr>
          <p:nvPr>
            <p:ph type="sldNum" sz="quarter" idx="12"/>
          </p:nvPr>
        </p:nvSpPr>
        <p:spPr/>
        <p:txBody>
          <a:bodyPr/>
          <a:lstStyle/>
          <a:p>
            <a:fld id="{56CD9A6D-E227-4245-AF11-0EC65DD9C3FF}" type="slidenum">
              <a:rPr lang="en-US" smtClean="0"/>
              <a:t>‹#›</a:t>
            </a:fld>
            <a:endParaRPr lang="en-US"/>
          </a:p>
        </p:txBody>
      </p:sp>
    </p:spTree>
    <p:extLst>
      <p:ext uri="{BB962C8B-B14F-4D97-AF65-F5344CB8AC3E}">
        <p14:creationId xmlns:p14="http://schemas.microsoft.com/office/powerpoint/2010/main" val="109477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04B7-3D21-1F62-4518-79A13F352CB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0A89919-9796-C45E-7CE6-406BC9FB6E8E}"/>
              </a:ext>
            </a:extLst>
          </p:cNvPr>
          <p:cNvSpPr>
            <a:spLocks noGrp="1"/>
          </p:cNvSpPr>
          <p:nvPr>
            <p:ph type="dt" sz="half" idx="10"/>
          </p:nvPr>
        </p:nvSpPr>
        <p:spPr/>
        <p:txBody>
          <a:bodyPr/>
          <a:lstStyle/>
          <a:p>
            <a:fld id="{2409F3F9-B581-4B5B-B012-080A7A4DBB5D}" type="datetimeFigureOut">
              <a:rPr lang="en-US" smtClean="0"/>
              <a:t>4/30/2025</a:t>
            </a:fld>
            <a:endParaRPr lang="en-US"/>
          </a:p>
        </p:txBody>
      </p:sp>
      <p:sp>
        <p:nvSpPr>
          <p:cNvPr id="4" name="Slide Number Placeholder 3">
            <a:extLst>
              <a:ext uri="{FF2B5EF4-FFF2-40B4-BE49-F238E27FC236}">
                <a16:creationId xmlns:a16="http://schemas.microsoft.com/office/drawing/2014/main" id="{40ED874D-A3A3-22EB-F1B5-8FFD7348DF20}"/>
              </a:ext>
            </a:extLst>
          </p:cNvPr>
          <p:cNvSpPr>
            <a:spLocks noGrp="1"/>
          </p:cNvSpPr>
          <p:nvPr>
            <p:ph type="sldNum" sz="quarter" idx="11"/>
          </p:nvPr>
        </p:nvSpPr>
        <p:spPr/>
        <p:txBody>
          <a:bodyPr/>
          <a:lstStyle/>
          <a:p>
            <a:fld id="{56CD9A6D-E227-4245-AF11-0EC65DD9C3FF}" type="slidenum">
              <a:rPr lang="en-US" smtClean="0"/>
              <a:t>‹#›</a:t>
            </a:fld>
            <a:endParaRPr lang="en-US"/>
          </a:p>
        </p:txBody>
      </p:sp>
    </p:spTree>
    <p:extLst>
      <p:ext uri="{BB962C8B-B14F-4D97-AF65-F5344CB8AC3E}">
        <p14:creationId xmlns:p14="http://schemas.microsoft.com/office/powerpoint/2010/main" val="521557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72655"/>
            <a:ext cx="10515600" cy="11180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613237"/>
            <a:ext cx="2743200" cy="154420"/>
          </a:xfrm>
          <a:prstGeom prst="rect">
            <a:avLst/>
          </a:prstGeom>
        </p:spPr>
        <p:txBody>
          <a:bodyPr vert="horz" lIns="91440" tIns="45720" rIns="91440" bIns="45720" rtlCol="0" anchor="ctr"/>
          <a:lstStyle>
            <a:lvl1pPr algn="l">
              <a:defRPr sz="1200">
                <a:solidFill>
                  <a:schemeClr val="tx1">
                    <a:tint val="75000"/>
                  </a:schemeClr>
                </a:solidFill>
              </a:defRPr>
            </a:lvl1pPr>
          </a:lstStyle>
          <a:p>
            <a:fld id="{2409F3F9-B581-4B5B-B012-080A7A4DBB5D}" type="datetimeFigureOut">
              <a:rPr lang="en-US" smtClean="0"/>
              <a:t>4/30/2025</a:t>
            </a:fld>
            <a:endParaRPr lang="en-US"/>
          </a:p>
        </p:txBody>
      </p:sp>
      <p:sp>
        <p:nvSpPr>
          <p:cNvPr id="6" name="Slide Number Placeholder 5"/>
          <p:cNvSpPr>
            <a:spLocks noGrp="1"/>
          </p:cNvSpPr>
          <p:nvPr>
            <p:ph type="sldNum" sz="quarter" idx="4"/>
          </p:nvPr>
        </p:nvSpPr>
        <p:spPr>
          <a:xfrm>
            <a:off x="8610600" y="6613237"/>
            <a:ext cx="2743200" cy="154420"/>
          </a:xfrm>
          <a:prstGeom prst="rect">
            <a:avLst/>
          </a:prstGeom>
        </p:spPr>
        <p:txBody>
          <a:bodyPr vert="horz" lIns="91440" tIns="45720" rIns="91440" bIns="45720" rtlCol="0" anchor="ctr"/>
          <a:lstStyle>
            <a:lvl1pPr algn="r">
              <a:defRPr sz="1200">
                <a:solidFill>
                  <a:schemeClr val="tx1">
                    <a:tint val="75000"/>
                  </a:schemeClr>
                </a:solidFill>
              </a:defRPr>
            </a:lvl1pPr>
          </a:lstStyle>
          <a:p>
            <a:fld id="{56CD9A6D-E227-4245-AF11-0EC65DD9C3FF}" type="slidenum">
              <a:rPr lang="en-US" smtClean="0"/>
              <a:t>‹#›</a:t>
            </a:fld>
            <a:endParaRPr lang="en-US"/>
          </a:p>
        </p:txBody>
      </p:sp>
    </p:spTree>
    <p:extLst>
      <p:ext uri="{BB962C8B-B14F-4D97-AF65-F5344CB8AC3E}">
        <p14:creationId xmlns:p14="http://schemas.microsoft.com/office/powerpoint/2010/main" val="2440425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9" r:id="rId4"/>
    <p:sldLayoutId id="2147483670" r:id="rId5"/>
  </p:sldLayoutIdLst>
  <p:txStyles>
    <p:title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bseconlighthouse.or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lucytheelephant.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3085-5E43-D951-A61A-2CC996408044}"/>
              </a:ext>
            </a:extLst>
          </p:cNvPr>
          <p:cNvSpPr>
            <a:spLocks noGrp="1"/>
          </p:cNvSpPr>
          <p:nvPr>
            <p:ph type="ctrTitle"/>
          </p:nvPr>
        </p:nvSpPr>
        <p:spPr>
          <a:xfrm>
            <a:off x="4038599" y="1122363"/>
            <a:ext cx="7516091" cy="2387600"/>
          </a:xfrm>
        </p:spPr>
        <p:txBody>
          <a:bodyPr>
            <a:normAutofit/>
          </a:bodyPr>
          <a:lstStyle/>
          <a:p>
            <a:r>
              <a:rPr lang="en-US" dirty="0">
                <a:solidFill>
                  <a:srgbClr val="002060"/>
                </a:solidFill>
                <a:latin typeface="Century Schoolbook" panose="02040604050505020304" pitchFamily="18" charset="0"/>
              </a:rPr>
              <a:t>Insider Tips &amp; Networking</a:t>
            </a:r>
          </a:p>
        </p:txBody>
      </p:sp>
      <p:sp>
        <p:nvSpPr>
          <p:cNvPr id="3" name="Subtitle 2">
            <a:extLst>
              <a:ext uri="{FF2B5EF4-FFF2-40B4-BE49-F238E27FC236}">
                <a16:creationId xmlns:a16="http://schemas.microsoft.com/office/drawing/2014/main" id="{6814FDB6-DD81-3822-5B54-9A2B5A327BBB}"/>
              </a:ext>
            </a:extLst>
          </p:cNvPr>
          <p:cNvSpPr>
            <a:spLocks noGrp="1"/>
          </p:cNvSpPr>
          <p:nvPr>
            <p:ph type="subTitle" idx="1"/>
          </p:nvPr>
        </p:nvSpPr>
        <p:spPr>
          <a:xfrm>
            <a:off x="4038598" y="3675929"/>
            <a:ext cx="7516092" cy="1655762"/>
          </a:xfrm>
        </p:spPr>
        <p:txBody>
          <a:bodyPr anchor="t"/>
          <a:lstStyle/>
          <a:p>
            <a:r>
              <a:rPr lang="en-US" dirty="0">
                <a:solidFill>
                  <a:srgbClr val="002060"/>
                </a:solidFill>
                <a:latin typeface="Century Schoolbook" panose="02040604050505020304" pitchFamily="18" charset="0"/>
              </a:rPr>
              <a:t>Presented by the </a:t>
            </a:r>
          </a:p>
          <a:p>
            <a:r>
              <a:rPr lang="en-US" dirty="0">
                <a:solidFill>
                  <a:srgbClr val="002060"/>
                </a:solidFill>
                <a:latin typeface="Century Schoolbook" panose="02040604050505020304" pitchFamily="18" charset="0"/>
              </a:rPr>
              <a:t>NALA Ambassador &amp; Hospitality Team</a:t>
            </a:r>
          </a:p>
        </p:txBody>
      </p:sp>
    </p:spTree>
    <p:extLst>
      <p:ext uri="{BB962C8B-B14F-4D97-AF65-F5344CB8AC3E}">
        <p14:creationId xmlns:p14="http://schemas.microsoft.com/office/powerpoint/2010/main" val="38818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847F-4E7E-11B2-E9D2-2B5ADA9DF854}"/>
              </a:ext>
            </a:extLst>
          </p:cNvPr>
          <p:cNvSpPr>
            <a:spLocks noGrp="1"/>
          </p:cNvSpPr>
          <p:nvPr>
            <p:ph type="title"/>
          </p:nvPr>
        </p:nvSpPr>
        <p:spPr/>
        <p:txBody>
          <a:bodyPr/>
          <a:lstStyle/>
          <a:p>
            <a:r>
              <a:rPr lang="en-US" dirty="0">
                <a:solidFill>
                  <a:srgbClr val="002060"/>
                </a:solidFill>
                <a:latin typeface="Century Schoolbook" panose="02040604050505020304" pitchFamily="18" charset="0"/>
              </a:rPr>
              <a:t>Culinary Delights</a:t>
            </a:r>
          </a:p>
        </p:txBody>
      </p:sp>
      <p:graphicFrame>
        <p:nvGraphicFramePr>
          <p:cNvPr id="7" name="Content Placeholder 6">
            <a:extLst>
              <a:ext uri="{FF2B5EF4-FFF2-40B4-BE49-F238E27FC236}">
                <a16:creationId xmlns:a16="http://schemas.microsoft.com/office/drawing/2014/main" id="{02EA6496-D29D-7B51-8834-2C992D5E3DC7}"/>
              </a:ext>
            </a:extLst>
          </p:cNvPr>
          <p:cNvGraphicFramePr>
            <a:graphicFrameLocks noGrp="1"/>
          </p:cNvGraphicFramePr>
          <p:nvPr>
            <p:ph idx="1"/>
            <p:extLst>
              <p:ext uri="{D42A27DB-BD31-4B8C-83A1-F6EECF244321}">
                <p14:modId xmlns:p14="http://schemas.microsoft.com/office/powerpoint/2010/main" val="3489826470"/>
              </p:ext>
            </p:extLst>
          </p:nvPr>
        </p:nvGraphicFramePr>
        <p:xfrm>
          <a:off x="838200" y="1039518"/>
          <a:ext cx="10515600" cy="5095875"/>
        </p:xfrm>
        <a:graphic>
          <a:graphicData uri="http://schemas.openxmlformats.org/drawingml/2006/table">
            <a:tbl>
              <a:tblPr bandRow="1">
                <a:tableStyleId>{5C22544A-7EE6-4342-B048-85BDC9FD1C3A}</a:tableStyleId>
              </a:tblPr>
              <a:tblGrid>
                <a:gridCol w="5257800">
                  <a:extLst>
                    <a:ext uri="{9D8B030D-6E8A-4147-A177-3AD203B41FA5}">
                      <a16:colId xmlns:a16="http://schemas.microsoft.com/office/drawing/2014/main" val="2533145269"/>
                    </a:ext>
                  </a:extLst>
                </a:gridCol>
                <a:gridCol w="5257800">
                  <a:extLst>
                    <a:ext uri="{9D8B030D-6E8A-4147-A177-3AD203B41FA5}">
                      <a16:colId xmlns:a16="http://schemas.microsoft.com/office/drawing/2014/main" val="4287015374"/>
                    </a:ext>
                  </a:extLst>
                </a:gridCol>
              </a:tblGrid>
              <a:tr h="190500">
                <a:tc gridSpan="2">
                  <a:txBody>
                    <a:bodyPr/>
                    <a:lstStyle/>
                    <a:p>
                      <a:pPr algn="ctr" rtl="0" fontAlgn="base">
                        <a:lnSpc>
                          <a:spcPts val="1425"/>
                        </a:lnSpc>
                        <a:buNone/>
                      </a:pPr>
                      <a:endParaRPr lang="en-US" sz="1600" b="0" i="0" dirty="0">
                        <a:effectLst/>
                        <a:latin typeface="Century Schoolbook" panose="02040604050505020304" pitchFamily="18" charset="0"/>
                      </a:endParaRPr>
                    </a:p>
                  </a:txBody>
                  <a:tcPr marL="66675" marR="66675">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63791710"/>
                  </a:ext>
                </a:extLst>
              </a:tr>
              <a:tr h="190500">
                <a:tc>
                  <a:txBody>
                    <a:bodyPr/>
                    <a:lstStyle/>
                    <a:p>
                      <a:pPr algn="ctr" rtl="0" fontAlgn="base">
                        <a:lnSpc>
                          <a:spcPts val="1425"/>
                        </a:lnSpc>
                        <a:buNone/>
                      </a:pPr>
                      <a:endParaRPr lang="en-US" sz="1600" b="1" i="0" dirty="0">
                        <a:effectLst/>
                        <a:latin typeface="Century Schoolbook" panose="02040604050505020304" pitchFamily="18" charset="0"/>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425"/>
                        </a:lnSpc>
                        <a:buNone/>
                      </a:pPr>
                      <a:r>
                        <a:rPr lang="en-US" sz="1600" b="1" i="0" dirty="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80969422"/>
                  </a:ext>
                </a:extLst>
              </a:tr>
              <a:tr h="190500">
                <a:tc>
                  <a:txBody>
                    <a:bodyPr/>
                    <a:lstStyle/>
                    <a:p>
                      <a:pPr algn="l" rtl="0" fontAlgn="base">
                        <a:lnSpc>
                          <a:spcPts val="1425"/>
                        </a:lnSpc>
                        <a:buNone/>
                      </a:pPr>
                      <a:r>
                        <a:rPr lang="en-US" sz="1600" b="1" i="0" dirty="0">
                          <a:solidFill>
                            <a:srgbClr val="222222"/>
                          </a:solidFill>
                          <a:effectLst/>
                          <a:latin typeface="Century Schoolbook" panose="02040604050505020304" pitchFamily="18" charset="0"/>
                        </a:rPr>
                        <a:t>Chart House: </a:t>
                      </a:r>
                      <a:r>
                        <a:rPr lang="en-US" sz="1600" b="0" i="0" dirty="0">
                          <a:solidFill>
                            <a:srgbClr val="222222"/>
                          </a:solidFill>
                          <a:effectLst/>
                          <a:latin typeface="Century Schoolbook" panose="02040604050505020304" pitchFamily="18" charset="0"/>
                        </a:rPr>
                        <a:t>Near Harrah's, on the water, and has great happy hour specials.  </a:t>
                      </a:r>
                      <a:endParaRPr lang="en-US" sz="1600" b="0" i="0" dirty="0">
                        <a:effectLst/>
                        <a:latin typeface="Century Schoolbook" panose="02040604050505020304" pitchFamily="18" charset="0"/>
                      </a:endParaRPr>
                    </a:p>
                    <a:p>
                      <a:pPr algn="l" rtl="0" fontAlgn="base">
                        <a:lnSpc>
                          <a:spcPts val="1425"/>
                        </a:lnSpc>
                        <a:buNone/>
                      </a:pPr>
                      <a:r>
                        <a:rPr lang="en-US" sz="1600" b="0" i="0" dirty="0">
                          <a:solidFill>
                            <a:srgbClr val="222222"/>
                          </a:solidFill>
                          <a:effectLst/>
                          <a:latin typeface="Century Schoolbook" panose="02040604050505020304" pitchFamily="18" charset="0"/>
                        </a:rPr>
                        <a:t>  </a:t>
                      </a:r>
                      <a:endParaRPr lang="en-US" sz="1600" b="0" i="0" dirty="0">
                        <a:effectLst/>
                        <a:latin typeface="Century Schoolbook" panose="02040604050505020304" pitchFamily="18" charset="0"/>
                      </a:endParaRPr>
                    </a:p>
                    <a:p>
                      <a:pPr algn="l" rtl="0" fontAlgn="base">
                        <a:lnSpc>
                          <a:spcPts val="1425"/>
                        </a:lnSpc>
                        <a:buNone/>
                      </a:pPr>
                      <a:r>
                        <a:rPr lang="en-US" sz="1600" b="0" i="0" dirty="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600" b="1" i="0" dirty="0">
                          <a:solidFill>
                            <a:srgbClr val="222222"/>
                          </a:solidFill>
                          <a:effectLst/>
                          <a:latin typeface="Century Schoolbook" panose="02040604050505020304" pitchFamily="18" charset="0"/>
                        </a:rPr>
                        <a:t>Phil's Carousel Bar: </a:t>
                      </a:r>
                      <a:r>
                        <a:rPr lang="en-US" sz="1600" b="0" i="0" dirty="0">
                          <a:solidFill>
                            <a:srgbClr val="222222"/>
                          </a:solidFill>
                          <a:effectLst/>
                          <a:latin typeface="Century Schoolbook" panose="02040604050505020304" pitchFamily="18" charset="0"/>
                        </a:rPr>
                        <a:t>Revolving bar  </a:t>
                      </a:r>
                      <a:endParaRPr lang="en-US" sz="1600" b="0" i="0" dirty="0">
                        <a:effectLst/>
                        <a:latin typeface="Century Schoolbook" panose="02040604050505020304" pitchFamily="18" charset="0"/>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87357753"/>
                  </a:ext>
                </a:extLst>
              </a:tr>
              <a:tr h="962025">
                <a:tc>
                  <a:txBody>
                    <a:bodyPr/>
                    <a:lstStyle/>
                    <a:p>
                      <a:pPr algn="l" rtl="0" fontAlgn="base">
                        <a:lnSpc>
                          <a:spcPts val="1425"/>
                        </a:lnSpc>
                        <a:buNone/>
                      </a:pPr>
                      <a:r>
                        <a:rPr lang="en-US" sz="1600" b="1" i="0" dirty="0">
                          <a:solidFill>
                            <a:srgbClr val="222222"/>
                          </a:solidFill>
                          <a:effectLst/>
                          <a:latin typeface="Century Schoolbook" panose="02040604050505020304" pitchFamily="18" charset="0"/>
                        </a:rPr>
                        <a:t>The Yard House at Bally’s</a:t>
                      </a:r>
                      <a:r>
                        <a:rPr lang="en-US" sz="1600" b="0" i="0" dirty="0">
                          <a:solidFill>
                            <a:srgbClr val="222222"/>
                          </a:solidFill>
                          <a:effectLst/>
                          <a:latin typeface="Century Schoolbook" panose="02040604050505020304" pitchFamily="18" charset="0"/>
                        </a:rPr>
                        <a:t>: Outdoor biergarten with yard games and live entertainment </a:t>
                      </a:r>
                      <a:endParaRPr lang="en-US" sz="1600" b="0" i="0" dirty="0">
                        <a:effectLst/>
                        <a:latin typeface="Century Schoolbook" panose="02040604050505020304" pitchFamily="18" charset="0"/>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600" b="1" i="0" dirty="0">
                          <a:solidFill>
                            <a:srgbClr val="222222"/>
                          </a:solidFill>
                          <a:effectLst/>
                          <a:latin typeface="Century Schoolbook" panose="02040604050505020304" pitchFamily="18" charset="0"/>
                        </a:rPr>
                        <a:t>Mountain Bar: </a:t>
                      </a:r>
                      <a:r>
                        <a:rPr lang="en-US" sz="1600" b="0" i="0" dirty="0">
                          <a:solidFill>
                            <a:srgbClr val="222222"/>
                          </a:solidFill>
                          <a:effectLst/>
                          <a:latin typeface="Century Schoolbook" panose="02040604050505020304" pitchFamily="18" charset="0"/>
                        </a:rPr>
                        <a:t>Fun Wild West bar with live music and food </a:t>
                      </a:r>
                      <a:endParaRPr lang="en-US" sz="1600" b="0" i="0" dirty="0">
                        <a:effectLst/>
                        <a:latin typeface="Century Schoolbook" panose="02040604050505020304" pitchFamily="18" charset="0"/>
                      </a:endParaRPr>
                    </a:p>
                    <a:p>
                      <a:pPr algn="l" rtl="0" fontAlgn="base">
                        <a:lnSpc>
                          <a:spcPts val="1425"/>
                        </a:lnSpc>
                        <a:buNone/>
                      </a:pPr>
                      <a:r>
                        <a:rPr lang="en-US" sz="1600" b="0" i="0" dirty="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59043965"/>
                  </a:ext>
                </a:extLst>
              </a:tr>
              <a:tr h="552450">
                <a:tc>
                  <a:txBody>
                    <a:bodyPr/>
                    <a:lstStyle/>
                    <a:p>
                      <a:pPr algn="l" rtl="0" fontAlgn="base">
                        <a:lnSpc>
                          <a:spcPts val="1425"/>
                        </a:lnSpc>
                        <a:buNone/>
                      </a:pPr>
                      <a:r>
                        <a:rPr lang="en-US" sz="1600" b="1" i="0" dirty="0">
                          <a:solidFill>
                            <a:srgbClr val="222222"/>
                          </a:solidFill>
                          <a:effectLst/>
                          <a:latin typeface="Century Schoolbook" panose="02040604050505020304" pitchFamily="18" charset="0"/>
                        </a:rPr>
                        <a:t>Dueling Piano Bar: </a:t>
                      </a:r>
                      <a:r>
                        <a:rPr lang="en-US" sz="1600" b="0" i="0" dirty="0">
                          <a:solidFill>
                            <a:srgbClr val="222222"/>
                          </a:solidFill>
                          <a:effectLst/>
                          <a:latin typeface="Century Schoolbook" panose="02040604050505020304" pitchFamily="18" charset="0"/>
                        </a:rPr>
                        <a:t>Gin Rickey's </a:t>
                      </a:r>
                      <a:endParaRPr lang="en-US" sz="1600" b="0" i="0" dirty="0">
                        <a:effectLst/>
                        <a:latin typeface="Century Schoolbook" panose="02040604050505020304" pitchFamily="18" charset="0"/>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600" b="1" i="0" dirty="0">
                          <a:solidFill>
                            <a:srgbClr val="222222"/>
                          </a:solidFill>
                          <a:effectLst/>
                          <a:latin typeface="Century Schoolbook" panose="02040604050505020304" pitchFamily="18" charset="0"/>
                        </a:rPr>
                        <a:t>Fork and Knife Restaurant:</a:t>
                      </a:r>
                      <a:r>
                        <a:rPr lang="en-US" sz="1600" b="0" i="0" dirty="0">
                          <a:solidFill>
                            <a:srgbClr val="222222"/>
                          </a:solidFill>
                          <a:effectLst/>
                          <a:latin typeface="Century Schoolbook" panose="02040604050505020304" pitchFamily="18" charset="0"/>
                        </a:rPr>
                        <a:t> A great gem on the other side of AC but worth it </a:t>
                      </a:r>
                      <a:endParaRPr lang="en-US" sz="1600" b="0" i="0" dirty="0">
                        <a:effectLst/>
                        <a:latin typeface="Century Schoolbook" panose="02040604050505020304" pitchFamily="18" charset="0"/>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17159651"/>
                  </a:ext>
                </a:extLst>
              </a:tr>
              <a:tr h="190500">
                <a:tc>
                  <a:txBody>
                    <a:bodyPr/>
                    <a:lstStyle/>
                    <a:p>
                      <a:pPr algn="l" rtl="0" fontAlgn="base">
                        <a:lnSpc>
                          <a:spcPts val="1425"/>
                        </a:lnSpc>
                        <a:buNone/>
                      </a:pPr>
                      <a:r>
                        <a:rPr lang="en-US" sz="1600" b="1" i="0" dirty="0">
                          <a:effectLst/>
                          <a:latin typeface="Century Schoolbook" panose="02040604050505020304" pitchFamily="18" charset="0"/>
                        </a:rPr>
                        <a:t>Vegan/Vegetarian</a:t>
                      </a:r>
                      <a:r>
                        <a:rPr lang="en-US" sz="1600" b="0" i="0" dirty="0">
                          <a:effectLst/>
                          <a:latin typeface="Century Schoolbook" panose="02040604050505020304" pitchFamily="18" charset="0"/>
                        </a:rPr>
                        <a:t> </a:t>
                      </a:r>
                    </a:p>
                    <a:p>
                      <a:pPr algn="ctr" rtl="0" fontAlgn="base">
                        <a:lnSpc>
                          <a:spcPts val="1425"/>
                        </a:lnSpc>
                        <a:buNone/>
                      </a:pPr>
                      <a:r>
                        <a:rPr lang="en-US" sz="1600" b="0" i="0" dirty="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425"/>
                        </a:lnSpc>
                        <a:buNone/>
                      </a:pPr>
                      <a:r>
                        <a:rPr lang="en-US" sz="1600" b="1" i="0" dirty="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75822246"/>
                  </a:ext>
                </a:extLst>
              </a:tr>
              <a:tr h="190500">
                <a:tc>
                  <a:txBody>
                    <a:bodyPr/>
                    <a:lstStyle/>
                    <a:p>
                      <a:pPr algn="l" rtl="0" fontAlgn="base">
                        <a:lnSpc>
                          <a:spcPts val="1425"/>
                        </a:lnSpc>
                        <a:buNone/>
                      </a:pPr>
                      <a:r>
                        <a:rPr lang="en-US" sz="1600" b="0" i="0" dirty="0">
                          <a:effectLst/>
                          <a:latin typeface="Century Schoolbook" panose="02040604050505020304" pitchFamily="18" charset="0"/>
                        </a:rPr>
                        <a:t>Bobby’s Burgers by Bobby Flay offers veg options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600" b="0" i="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0847403"/>
                  </a:ext>
                </a:extLst>
              </a:tr>
              <a:tr h="190500">
                <a:tc>
                  <a:txBody>
                    <a:bodyPr/>
                    <a:lstStyle/>
                    <a:p>
                      <a:pPr algn="l" rtl="0" fontAlgn="base">
                        <a:lnSpc>
                          <a:spcPts val="1425"/>
                        </a:lnSpc>
                        <a:buNone/>
                      </a:pPr>
                      <a:r>
                        <a:rPr lang="en-US" sz="1600" b="0" i="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600" b="0" i="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56461332"/>
                  </a:ext>
                </a:extLst>
              </a:tr>
              <a:tr h="190500">
                <a:tc>
                  <a:txBody>
                    <a:bodyPr/>
                    <a:lstStyle/>
                    <a:p>
                      <a:pPr algn="l" rtl="0" fontAlgn="base">
                        <a:lnSpc>
                          <a:spcPts val="1425"/>
                        </a:lnSpc>
                        <a:buNone/>
                      </a:pPr>
                      <a:r>
                        <a:rPr lang="en-US" sz="1600" b="1" i="0" dirty="0">
                          <a:effectLst/>
                          <a:latin typeface="Century Schoolbook" panose="02040604050505020304" pitchFamily="18" charset="0"/>
                        </a:rPr>
                        <a:t>Celebrity Restaurants</a:t>
                      </a:r>
                      <a:r>
                        <a:rPr lang="en-US" sz="1600" b="0" i="0" dirty="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600" b="1" i="0" dirty="0">
                          <a:effectLst/>
                          <a:latin typeface="Century Schoolbook" panose="02040604050505020304" pitchFamily="18" charset="0"/>
                        </a:rPr>
                        <a:t>Desserts</a:t>
                      </a:r>
                      <a:r>
                        <a:rPr lang="en-US" sz="1600" b="0" i="0" dirty="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85966027"/>
                  </a:ext>
                </a:extLst>
              </a:tr>
              <a:tr h="190500">
                <a:tc>
                  <a:txBody>
                    <a:bodyPr/>
                    <a:lstStyle/>
                    <a:p>
                      <a:pPr algn="l" rtl="0" fontAlgn="base">
                        <a:lnSpc>
                          <a:spcPts val="1425"/>
                        </a:lnSpc>
                        <a:buNone/>
                      </a:pPr>
                      <a:r>
                        <a:rPr lang="en-US" sz="1600" b="0" i="0" dirty="0">
                          <a:effectLst/>
                          <a:latin typeface="Century Schoolbook" panose="02040604050505020304" pitchFamily="18" charset="0"/>
                        </a:rPr>
                        <a:t>Gordon Ramsay Pub &amp; Grill: Caesars Atlantic City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600" b="0" i="0" dirty="0">
                          <a:effectLst/>
                          <a:latin typeface="Century Schoolbook" panose="02040604050505020304" pitchFamily="18" charset="0"/>
                        </a:rPr>
                        <a:t>La Petite Creperie: 2831 Boardwalk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98427985"/>
                  </a:ext>
                </a:extLst>
              </a:tr>
              <a:tr h="190500">
                <a:tc>
                  <a:txBody>
                    <a:bodyPr/>
                    <a:lstStyle/>
                    <a:p>
                      <a:pPr algn="l" rtl="0" fontAlgn="base">
                        <a:lnSpc>
                          <a:spcPts val="1425"/>
                        </a:lnSpc>
                        <a:buNone/>
                      </a:pPr>
                      <a:r>
                        <a:rPr lang="en-US" sz="1600" b="0" i="0" dirty="0">
                          <a:effectLst/>
                          <a:latin typeface="Century Schoolbook" panose="02040604050505020304" pitchFamily="18" charset="0"/>
                        </a:rPr>
                        <a:t>Hell’s Kitchen: Caesars Atlantic City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600" b="0" i="0" dirty="0">
                          <a:effectLst/>
                          <a:latin typeface="Century Schoolbook" panose="02040604050505020304" pitchFamily="18" charset="0"/>
                        </a:rPr>
                        <a:t>Alexias Patisserie: Hard Rock Hotel &amp; Casino Atlantic City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6910887"/>
                  </a:ext>
                </a:extLst>
              </a:tr>
              <a:tr h="190500">
                <a:tc>
                  <a:txBody>
                    <a:bodyPr/>
                    <a:lstStyle/>
                    <a:p>
                      <a:pPr algn="l" rtl="0" fontAlgn="base">
                        <a:lnSpc>
                          <a:spcPts val="1425"/>
                        </a:lnSpc>
                        <a:buNone/>
                      </a:pPr>
                      <a:r>
                        <a:rPr lang="en-US" sz="1600" b="0" i="0" dirty="0">
                          <a:effectLst/>
                          <a:latin typeface="Century Schoolbook" panose="02040604050505020304" pitchFamily="18" charset="0"/>
                        </a:rPr>
                        <a:t>Gordon Ramsay Steak: Harrah’s Atlantic City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425"/>
                        </a:lnSpc>
                        <a:buNone/>
                      </a:pPr>
                      <a:r>
                        <a:rPr lang="en-US" sz="1600" b="0" i="0" dirty="0">
                          <a:effectLst/>
                          <a:latin typeface="Century Schoolbook" panose="02040604050505020304" pitchFamily="18" charset="0"/>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07601016"/>
                  </a:ext>
                </a:extLst>
              </a:tr>
            </a:tbl>
          </a:graphicData>
        </a:graphic>
      </p:graphicFrame>
    </p:spTree>
    <p:extLst>
      <p:ext uri="{BB962C8B-B14F-4D97-AF65-F5344CB8AC3E}">
        <p14:creationId xmlns:p14="http://schemas.microsoft.com/office/powerpoint/2010/main" val="38809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E4BE-E9C7-27A7-8BB9-5EC0EF45F011}"/>
              </a:ext>
            </a:extLst>
          </p:cNvPr>
          <p:cNvSpPr>
            <a:spLocks noGrp="1"/>
          </p:cNvSpPr>
          <p:nvPr>
            <p:ph type="title"/>
          </p:nvPr>
        </p:nvSpPr>
        <p:spPr>
          <a:xfrm>
            <a:off x="838200" y="597785"/>
            <a:ext cx="10515600" cy="1118033"/>
          </a:xfrm>
        </p:spPr>
        <p:txBody>
          <a:bodyPr/>
          <a:lstStyle/>
          <a:p>
            <a:r>
              <a:rPr lang="en-US" dirty="0">
                <a:solidFill>
                  <a:srgbClr val="002060"/>
                </a:solidFill>
                <a:latin typeface="Century Schoolbook" panose="02040604050505020304" pitchFamily="18" charset="0"/>
              </a:rPr>
              <a:t>I have decided to go… now what?</a:t>
            </a:r>
          </a:p>
        </p:txBody>
      </p:sp>
      <p:sp>
        <p:nvSpPr>
          <p:cNvPr id="4" name="Freeform 11">
            <a:extLst>
              <a:ext uri="{FF2B5EF4-FFF2-40B4-BE49-F238E27FC236}">
                <a16:creationId xmlns:a16="http://schemas.microsoft.com/office/drawing/2014/main" id="{13401F49-4CC8-8A32-E3AC-04C26EC11884}"/>
              </a:ext>
            </a:extLst>
          </p:cNvPr>
          <p:cNvSpPr>
            <a:spLocks noGrp="1"/>
          </p:cNvSpPr>
          <p:nvPr>
            <p:ph idx="1"/>
          </p:nvPr>
        </p:nvSpPr>
        <p:spPr>
          <a:xfrm>
            <a:off x="336755" y="1963277"/>
            <a:ext cx="4746523" cy="3277317"/>
          </a:xfrm>
          <a:custGeom>
            <a:avLst/>
            <a:gdLst/>
            <a:ahLst/>
            <a:cxnLst/>
            <a:rect l="l" t="t" r="r" b="b"/>
            <a:pathLst>
              <a:path w="6042216" h="7282040">
                <a:moveTo>
                  <a:pt x="0" y="0"/>
                </a:moveTo>
                <a:lnTo>
                  <a:pt x="6042216" y="0"/>
                </a:lnTo>
                <a:lnTo>
                  <a:pt x="6042216" y="7282040"/>
                </a:lnTo>
                <a:lnTo>
                  <a:pt x="0" y="7282040"/>
                </a:lnTo>
                <a:lnTo>
                  <a:pt x="0" y="0"/>
                </a:lnTo>
                <a:close/>
              </a:path>
            </a:pathLst>
          </a:custGeom>
          <a:blipFill>
            <a:blip r:embed="rId3"/>
            <a:stretch>
              <a:fillRect t="-12269" b="-12269"/>
            </a:stretch>
          </a:blipFill>
        </p:spPr>
        <p:txBody>
          <a:bodyPr/>
          <a:lstStyle/>
          <a:p>
            <a:pPr marL="0" indent="0">
              <a:buNone/>
            </a:pPr>
            <a:endParaRPr lang="en-US" dirty="0"/>
          </a:p>
        </p:txBody>
      </p:sp>
      <p:sp>
        <p:nvSpPr>
          <p:cNvPr id="6" name="TextBox 5">
            <a:extLst>
              <a:ext uri="{FF2B5EF4-FFF2-40B4-BE49-F238E27FC236}">
                <a16:creationId xmlns:a16="http://schemas.microsoft.com/office/drawing/2014/main" id="{9A046273-AF52-5841-B15A-E5A4D5EEF7C2}"/>
              </a:ext>
            </a:extLst>
          </p:cNvPr>
          <p:cNvSpPr txBox="1"/>
          <p:nvPr/>
        </p:nvSpPr>
        <p:spPr>
          <a:xfrm>
            <a:off x="5083278" y="1755275"/>
            <a:ext cx="7010398" cy="3693319"/>
          </a:xfrm>
          <a:prstGeom prst="rect">
            <a:avLst/>
          </a:prstGeom>
          <a:noFill/>
        </p:spPr>
        <p:txBody>
          <a:bodyPr wrap="square">
            <a:spAutoFit/>
          </a:bodyPr>
          <a:lstStyle/>
          <a:p>
            <a:pPr marL="285750" indent="-285750">
              <a:buFont typeface="Wingdings" panose="05000000000000000000" pitchFamily="2" charset="2"/>
              <a:buChar char="q"/>
            </a:pPr>
            <a:r>
              <a:rPr lang="en-US" dirty="0">
                <a:latin typeface="Century Schoolbook" panose="02040604050505020304" pitchFamily="18" charset="0"/>
                <a:ea typeface="Aileron Bold"/>
                <a:cs typeface="Aileron Bold"/>
                <a:sym typeface="Aileron Bold"/>
              </a:rPr>
              <a:t>Register online &amp; book your hotel room with the discount</a:t>
            </a:r>
          </a:p>
          <a:p>
            <a:pPr marL="285750" indent="-285750">
              <a:buFont typeface="Wingdings" panose="05000000000000000000" pitchFamily="2" charset="2"/>
              <a:buChar char="q"/>
            </a:pPr>
            <a:endParaRPr lang="en-US" dirty="0">
              <a:latin typeface="Century Schoolbook" panose="02040604050505020304" pitchFamily="18" charset="0"/>
              <a:ea typeface="Aileron Bold"/>
              <a:cs typeface="Aileron Bold"/>
              <a:sym typeface="Aileron Bold"/>
            </a:endParaRPr>
          </a:p>
          <a:p>
            <a:pPr marL="285750" indent="-285750">
              <a:buFont typeface="Wingdings" panose="05000000000000000000" pitchFamily="2" charset="2"/>
              <a:buChar char="q"/>
            </a:pPr>
            <a:r>
              <a:rPr lang="en-US" dirty="0">
                <a:latin typeface="Century Schoolbook" panose="02040604050505020304" pitchFamily="18" charset="0"/>
                <a:ea typeface="Aileron Bold"/>
                <a:cs typeface="Aileron Bold"/>
                <a:sym typeface="Aileron Bold"/>
              </a:rPr>
              <a:t>Book  your travel and transportation</a:t>
            </a:r>
          </a:p>
          <a:p>
            <a:endParaRPr lang="en-US" dirty="0">
              <a:latin typeface="Century Schoolbook" panose="02040604050505020304" pitchFamily="18" charset="0"/>
              <a:ea typeface="Aileron Bold"/>
              <a:cs typeface="Aileron Bold"/>
              <a:sym typeface="Aileron Bold"/>
            </a:endParaRPr>
          </a:p>
          <a:p>
            <a:pPr marL="285750" indent="-285750">
              <a:buFont typeface="Wingdings" panose="05000000000000000000" pitchFamily="2" charset="2"/>
              <a:buChar char="q"/>
            </a:pPr>
            <a:r>
              <a:rPr lang="en-US" dirty="0">
                <a:latin typeface="Century Schoolbook" panose="02040604050505020304" pitchFamily="18" charset="0"/>
                <a:ea typeface="Aileron Bold"/>
                <a:cs typeface="Aileron Bold"/>
                <a:sym typeface="Aileron Bold"/>
              </a:rPr>
              <a:t>Flying into Philly? NALA has arranged a shuttle service to transport attendees to/from Harrah's on Wednesday &amp; Sunday. It is free, but you must register.</a:t>
            </a:r>
          </a:p>
          <a:p>
            <a:pPr marL="285750" indent="-285750">
              <a:buFont typeface="Wingdings" panose="05000000000000000000" pitchFamily="2" charset="2"/>
              <a:buChar char="q"/>
            </a:pPr>
            <a:endParaRPr lang="en-US" dirty="0">
              <a:latin typeface="Century Schoolbook" panose="02040604050505020304" pitchFamily="18" charset="0"/>
              <a:ea typeface="Aileron Bold"/>
              <a:cs typeface="Aileron Bold"/>
              <a:sym typeface="Aileron Bold"/>
            </a:endParaRPr>
          </a:p>
          <a:p>
            <a:pPr marL="285750" indent="-285750">
              <a:buFont typeface="Wingdings" panose="05000000000000000000" pitchFamily="2" charset="2"/>
              <a:buChar char="q"/>
            </a:pPr>
            <a:r>
              <a:rPr lang="en-US" dirty="0">
                <a:latin typeface="Century Schoolbook" panose="02040604050505020304" pitchFamily="18" charset="0"/>
                <a:ea typeface="Aileron Bold"/>
                <a:cs typeface="Aileron Bold"/>
                <a:sym typeface="Aileron Bold"/>
              </a:rPr>
              <a:t>Check out NALA’s 2025 Commons conference community to connect with other attendees</a:t>
            </a:r>
          </a:p>
          <a:p>
            <a:pPr marL="285750" indent="-285750">
              <a:buFont typeface="Wingdings" panose="05000000000000000000" pitchFamily="2" charset="2"/>
              <a:buChar char="q"/>
            </a:pPr>
            <a:endParaRPr lang="en-US" dirty="0">
              <a:latin typeface="Century Schoolbook" panose="02040604050505020304" pitchFamily="18" charset="0"/>
              <a:ea typeface="Aileron Bold"/>
              <a:cs typeface="Aileron Bold"/>
              <a:sym typeface="Aileron Bold"/>
            </a:endParaRPr>
          </a:p>
          <a:p>
            <a:pPr marL="285750" indent="-285750">
              <a:buFont typeface="Wingdings" panose="05000000000000000000" pitchFamily="2" charset="2"/>
              <a:buChar char="q"/>
            </a:pPr>
            <a:r>
              <a:rPr lang="en-US" dirty="0">
                <a:latin typeface="Century Schoolbook" panose="02040604050505020304" pitchFamily="18" charset="0"/>
                <a:ea typeface="Aileron Bold"/>
                <a:cs typeface="Aileron Bold"/>
                <a:sym typeface="Aileron Bold"/>
              </a:rPr>
              <a:t>Review the daily schedules and the Atlantic City area to set your game plan for the week</a:t>
            </a:r>
          </a:p>
        </p:txBody>
      </p:sp>
    </p:spTree>
    <p:extLst>
      <p:ext uri="{BB962C8B-B14F-4D97-AF65-F5344CB8AC3E}">
        <p14:creationId xmlns:p14="http://schemas.microsoft.com/office/powerpoint/2010/main" val="285372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in">
            <a:extLst>
              <a:ext uri="{FF2B5EF4-FFF2-40B4-BE49-F238E27FC236}">
                <a16:creationId xmlns:a16="http://schemas.microsoft.com/office/drawing/2014/main" id="{24E384BD-BE35-E450-854F-BA8C48D3D661}"/>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15409"/>
            <a:ext cx="12192000" cy="63639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EAA164-CF33-60E4-CB5F-FBCE58764938}"/>
              </a:ext>
            </a:extLst>
          </p:cNvPr>
          <p:cNvSpPr/>
          <p:nvPr/>
        </p:nvSpPr>
        <p:spPr>
          <a:xfrm>
            <a:off x="838200" y="795528"/>
            <a:ext cx="8113776" cy="4133088"/>
          </a:xfrm>
          <a:prstGeom prst="rect">
            <a:avLst/>
          </a:prstGeom>
          <a:solidFill>
            <a:srgbClr val="FFFFFF">
              <a:alpha val="67843"/>
            </a:srgbClr>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6EC74-AF07-8647-D518-338BB7665598}"/>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Century Schoolbook" panose="02040604050505020304" pitchFamily="18" charset="0"/>
              </a:rPr>
              <a:t>Accommodations</a:t>
            </a:r>
          </a:p>
        </p:txBody>
      </p:sp>
      <p:sp>
        <p:nvSpPr>
          <p:cNvPr id="3" name="Content Placeholder 2">
            <a:extLst>
              <a:ext uri="{FF2B5EF4-FFF2-40B4-BE49-F238E27FC236}">
                <a16:creationId xmlns:a16="http://schemas.microsoft.com/office/drawing/2014/main" id="{0B5E7C90-5D1F-AB0B-3B47-A6B4124F8364}"/>
              </a:ext>
            </a:extLst>
          </p:cNvPr>
          <p:cNvSpPr>
            <a:spLocks noGrp="1"/>
          </p:cNvSpPr>
          <p:nvPr>
            <p:ph idx="1"/>
          </p:nvPr>
        </p:nvSpPr>
        <p:spPr>
          <a:xfrm>
            <a:off x="838200" y="1559221"/>
            <a:ext cx="8472948" cy="2475792"/>
          </a:xfrm>
        </p:spPr>
        <p:txBody>
          <a:bodyPr>
            <a:noAutofit/>
          </a:bodyPr>
          <a:lstStyle/>
          <a:p>
            <a:pPr marL="0" indent="0">
              <a:buNone/>
            </a:pPr>
            <a:endParaRPr lang="en-US" sz="2400" b="1" dirty="0">
              <a:effectLst>
                <a:outerShdw blurRad="38100" dist="38100" dir="2700000" algn="tl">
                  <a:srgbClr val="000000">
                    <a:alpha val="43137"/>
                  </a:srgbClr>
                </a:outerShdw>
              </a:effectLst>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Century Schoolbook" panose="02040604050505020304" pitchFamily="18" charset="0"/>
              </a:rPr>
              <a:t>Hotel Address: 777 Harrah’s Blvd. Atlantic City, NJ	</a:t>
            </a:r>
          </a:p>
          <a:p>
            <a:pPr marL="0" indent="0">
              <a:lnSpc>
                <a:spcPct val="110000"/>
              </a:lnSpc>
              <a:spcBef>
                <a:spcPts val="0"/>
              </a:spcBef>
              <a:buNone/>
            </a:pPr>
            <a:endParaRPr lang="en-US" b="1" dirty="0">
              <a:effectLst>
                <a:outerShdw blurRad="38100" dist="38100" dir="2700000" algn="tl">
                  <a:srgbClr val="000000">
                    <a:alpha val="43137"/>
                  </a:srgbClr>
                </a:outerShdw>
              </a:effectLst>
              <a:latin typeface="Century Schoolbook" panose="02040604050505020304" pitchFamily="18"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Century Schoolbook" panose="02040604050505020304" pitchFamily="18" charset="0"/>
              </a:rPr>
              <a:t>Room Rate: $145 per night</a:t>
            </a:r>
          </a:p>
          <a:p>
            <a:pPr marL="0" indent="0">
              <a:lnSpc>
                <a:spcPct val="110000"/>
              </a:lnSpc>
              <a:spcBef>
                <a:spcPts val="0"/>
              </a:spcBef>
              <a:buNone/>
            </a:pPr>
            <a:endParaRPr lang="en-US" b="1" dirty="0">
              <a:effectLst>
                <a:outerShdw blurRad="38100" dist="38100" dir="2700000" algn="tl">
                  <a:srgbClr val="000000">
                    <a:alpha val="43137"/>
                  </a:srgbClr>
                </a:outerShdw>
              </a:effectLst>
              <a:latin typeface="Century Schoolbook" panose="02040604050505020304" pitchFamily="18" charset="0"/>
            </a:endParaRPr>
          </a:p>
          <a:p>
            <a:pPr marL="0" indent="0">
              <a:lnSpc>
                <a:spcPct val="110000"/>
              </a:lnSpc>
              <a:spcBef>
                <a:spcPts val="0"/>
              </a:spcBef>
              <a:buNone/>
            </a:pPr>
            <a:r>
              <a:rPr lang="en-US" b="1" dirty="0">
                <a:effectLst>
                  <a:outerShdw blurRad="38100" dist="38100" dir="2700000" algn="tl">
                    <a:srgbClr val="000000">
                      <a:alpha val="43137"/>
                    </a:srgbClr>
                  </a:outerShdw>
                </a:effectLst>
                <a:latin typeface="Century Schoolbook" panose="02040604050505020304" pitchFamily="18" charset="0"/>
              </a:rPr>
              <a:t>Amenities: Pool, Fitness Center, Full Spa</a:t>
            </a:r>
          </a:p>
          <a:p>
            <a:pPr marL="0" indent="0">
              <a:buNone/>
            </a:pP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655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1BEB50-2F1E-4926-5185-B408D8994555}"/>
              </a:ext>
            </a:extLst>
          </p:cNvPr>
          <p:cNvSpPr>
            <a:spLocks noGrp="1"/>
          </p:cNvSpPr>
          <p:nvPr>
            <p:ph type="title"/>
          </p:nvPr>
        </p:nvSpPr>
        <p:spPr>
          <a:xfrm>
            <a:off x="838200" y="707592"/>
            <a:ext cx="10515600" cy="1118033"/>
          </a:xfrm>
        </p:spPr>
        <p:txBody>
          <a:bodyPr>
            <a:normAutofit/>
          </a:bodyPr>
          <a:lstStyle/>
          <a:p>
            <a:r>
              <a:rPr lang="en-US" sz="3600" b="1" dirty="0">
                <a:solidFill>
                  <a:srgbClr val="070A4F"/>
                </a:solidFill>
                <a:latin typeface="Century Schoolbook" panose="02040604050505020304" pitchFamily="18" charset="0"/>
                <a:ea typeface="Aileron Bold"/>
                <a:cs typeface="Aileron Bold"/>
                <a:sym typeface="Aileron Bold"/>
              </a:rPr>
              <a:t>I have arrived at </a:t>
            </a:r>
            <a:r>
              <a:rPr lang="en-US" sz="3600" dirty="0">
                <a:solidFill>
                  <a:srgbClr val="070A4F"/>
                </a:solidFill>
                <a:latin typeface="Century Schoolbook" panose="02040604050505020304" pitchFamily="18" charset="0"/>
                <a:ea typeface="Aileron Bold"/>
                <a:cs typeface="Aileron Bold"/>
                <a:sym typeface="Aileron Bold"/>
              </a:rPr>
              <a:t>c</a:t>
            </a:r>
            <a:r>
              <a:rPr lang="en-US" sz="3600" b="1" dirty="0">
                <a:solidFill>
                  <a:srgbClr val="070A4F"/>
                </a:solidFill>
                <a:latin typeface="Century Schoolbook" panose="02040604050505020304" pitchFamily="18" charset="0"/>
                <a:ea typeface="Aileron Bold"/>
                <a:cs typeface="Aileron Bold"/>
                <a:sym typeface="Aileron Bold"/>
              </a:rPr>
              <a:t>onference… now what? </a:t>
            </a:r>
            <a:br>
              <a:rPr lang="en-US" sz="3600" b="1" dirty="0">
                <a:solidFill>
                  <a:srgbClr val="070A4F"/>
                </a:solidFill>
                <a:latin typeface="Century Schoolbook" panose="02040604050505020304" pitchFamily="18" charset="0"/>
                <a:ea typeface="Aileron Bold"/>
                <a:cs typeface="Aileron Bold"/>
                <a:sym typeface="Aileron Bold"/>
              </a:rPr>
            </a:br>
            <a:endParaRPr lang="en-US" sz="3600" dirty="0">
              <a:latin typeface="Century Schoolbook" panose="02040604050505020304" pitchFamily="18" charset="0"/>
            </a:endParaRPr>
          </a:p>
        </p:txBody>
      </p:sp>
      <p:sp>
        <p:nvSpPr>
          <p:cNvPr id="5" name="Content Placeholder 4">
            <a:extLst>
              <a:ext uri="{FF2B5EF4-FFF2-40B4-BE49-F238E27FC236}">
                <a16:creationId xmlns:a16="http://schemas.microsoft.com/office/drawing/2014/main" id="{42EAB48E-EAAC-3A4F-8B0C-F4796A3E7979}"/>
              </a:ext>
            </a:extLst>
          </p:cNvPr>
          <p:cNvSpPr>
            <a:spLocks noGrp="1"/>
          </p:cNvSpPr>
          <p:nvPr>
            <p:ph idx="1"/>
          </p:nvPr>
        </p:nvSpPr>
        <p:spPr/>
        <p:txBody>
          <a:bodyPr>
            <a:normAutofit/>
          </a:bodyPr>
          <a:lstStyle/>
          <a:p>
            <a:pPr marL="367029" lvl="1" indent="0" algn="l">
              <a:lnSpc>
                <a:spcPct val="120000"/>
              </a:lnSpc>
              <a:buNone/>
            </a:pPr>
            <a:r>
              <a:rPr lang="en-US" sz="2000" dirty="0">
                <a:latin typeface="Century Schoolbook" panose="02040604050505020304" pitchFamily="18" charset="0"/>
                <a:ea typeface="Canva Sans"/>
                <a:cs typeface="Canva Sans"/>
                <a:sym typeface="Canva Sans"/>
              </a:rPr>
              <a:t>After checking in at the hotel, attend the Early Registration &amp; Happy Hour on Wednesday, July 9</a:t>
            </a:r>
            <a:r>
              <a:rPr lang="en-US" sz="2000" baseline="30000" dirty="0">
                <a:latin typeface="Century Schoolbook" panose="02040604050505020304" pitchFamily="18" charset="0"/>
                <a:ea typeface="Canva Sans"/>
                <a:cs typeface="Canva Sans"/>
                <a:sym typeface="Canva Sans"/>
              </a:rPr>
              <a:t>th</a:t>
            </a:r>
            <a:r>
              <a:rPr lang="en-US" sz="2000" dirty="0">
                <a:latin typeface="Century Schoolbook" panose="02040604050505020304" pitchFamily="18" charset="0"/>
                <a:ea typeface="Canva Sans"/>
                <a:cs typeface="Canva Sans"/>
                <a:sym typeface="Canva Sans"/>
              </a:rPr>
              <a:t>, from 4:00-6:00 PM.  </a:t>
            </a:r>
          </a:p>
          <a:p>
            <a:pPr marL="1468119" lvl="2" indent="-489373" algn="l">
              <a:lnSpc>
                <a:spcPct val="120000"/>
              </a:lnSpc>
              <a:buFont typeface="Arial"/>
              <a:buChar char="⚬"/>
            </a:pPr>
            <a:r>
              <a:rPr lang="en-US" dirty="0">
                <a:latin typeface="Century Schoolbook" panose="02040604050505020304" pitchFamily="18" charset="0"/>
                <a:ea typeface="Canva Sans"/>
                <a:cs typeface="Canva Sans"/>
                <a:sym typeface="Canva Sans"/>
              </a:rPr>
              <a:t>Pick up your Conference badge &amp; swag and stay to jump-start your connections. </a:t>
            </a:r>
          </a:p>
          <a:p>
            <a:pPr marL="1468119" lvl="2" indent="-489373" algn="l">
              <a:lnSpc>
                <a:spcPct val="120000"/>
              </a:lnSpc>
              <a:buFont typeface="Arial"/>
              <a:buChar char="⚬"/>
            </a:pPr>
            <a:r>
              <a:rPr lang="en-US" dirty="0">
                <a:latin typeface="Century Schoolbook" panose="02040604050505020304" pitchFamily="18" charset="0"/>
                <a:ea typeface="Canva Sans"/>
                <a:cs typeface="Canva Sans"/>
                <a:sym typeface="Canva Sans"/>
              </a:rPr>
              <a:t>Swing by the Ambassadors &amp; Hospitality Team table to ask questions and receive more information about conference and the Atlantic City area. </a:t>
            </a:r>
          </a:p>
          <a:p>
            <a:pPr marL="1468119" lvl="2" indent="-489373" algn="l">
              <a:lnSpc>
                <a:spcPct val="120000"/>
              </a:lnSpc>
              <a:buFont typeface="Arial"/>
              <a:buChar char="⚬"/>
            </a:pPr>
            <a:r>
              <a:rPr lang="en-US" dirty="0">
                <a:latin typeface="Century Schoolbook" panose="02040604050505020304" pitchFamily="18" charset="0"/>
                <a:ea typeface="Canva Sans"/>
                <a:cs typeface="Canva Sans"/>
                <a:sym typeface="Canva Sans"/>
              </a:rPr>
              <a:t>First timer? CP/ACP? Grab a ribbon and look for others to mingle with and plan dinners, outings, and meetups.</a:t>
            </a:r>
          </a:p>
          <a:p>
            <a:pPr marL="367029" lvl="1" indent="0" algn="l">
              <a:lnSpc>
                <a:spcPct val="120000"/>
              </a:lnSpc>
              <a:buNone/>
            </a:pPr>
            <a:r>
              <a:rPr lang="en-US" sz="2000" b="1" dirty="0">
                <a:latin typeface="Century Schoolbook" panose="02040604050505020304" pitchFamily="18" charset="0"/>
                <a:ea typeface="Canva Sans"/>
                <a:cs typeface="Canva Sans"/>
                <a:sym typeface="Canva Sans"/>
              </a:rPr>
              <a:t>HAVE FUN!</a:t>
            </a:r>
          </a:p>
          <a:p>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F2EBE165-EC25-C616-51D4-938580B452C8}"/>
              </a:ext>
            </a:extLst>
          </p:cNvPr>
          <p:cNvSpPr txBox="1">
            <a:spLocks noGrp="1"/>
          </p:cNvSpPr>
          <p:nvPr>
            <p:ph type="title"/>
          </p:nvPr>
        </p:nvSpPr>
        <p:spPr>
          <a:xfrm>
            <a:off x="5991623" y="273380"/>
            <a:ext cx="4809727" cy="1396985"/>
          </a:xfrm>
          <a:prstGeom prst="rect">
            <a:avLst/>
          </a:prstGeom>
        </p:spPr>
        <p:txBody>
          <a:bodyPr wrap="square" lIns="0" tIns="0" rIns="0" bIns="0" rtlCol="0" anchor="t">
            <a:spAutoFit/>
          </a:bodyPr>
          <a:lstStyle/>
          <a:p>
            <a:pPr algn="l">
              <a:lnSpc>
                <a:spcPts val="12599"/>
              </a:lnSpc>
            </a:pPr>
            <a:r>
              <a:rPr lang="en-US" sz="6600" dirty="0">
                <a:solidFill>
                  <a:srgbClr val="002060"/>
                </a:solidFill>
                <a:latin typeface="Century Schoolbook" panose="02040604050505020304" pitchFamily="18" charset="0"/>
                <a:ea typeface="Vintage Rotter"/>
                <a:cs typeface="Vintage Rotter"/>
                <a:sym typeface="Vintage Rotter"/>
              </a:rPr>
              <a:t>Contact Us</a:t>
            </a:r>
          </a:p>
        </p:txBody>
      </p:sp>
      <p:sp>
        <p:nvSpPr>
          <p:cNvPr id="3" name="TextBox 6">
            <a:extLst>
              <a:ext uri="{FF2B5EF4-FFF2-40B4-BE49-F238E27FC236}">
                <a16:creationId xmlns:a16="http://schemas.microsoft.com/office/drawing/2014/main" id="{6BA692C1-FEFA-85F7-7BBB-D1248F36CAB3}"/>
              </a:ext>
            </a:extLst>
          </p:cNvPr>
          <p:cNvSpPr txBox="1"/>
          <p:nvPr/>
        </p:nvSpPr>
        <p:spPr>
          <a:xfrm>
            <a:off x="6048773" y="1738495"/>
            <a:ext cx="5866954" cy="1969770"/>
          </a:xfrm>
          <a:prstGeom prst="rect">
            <a:avLst/>
          </a:prstGeom>
        </p:spPr>
        <p:txBody>
          <a:bodyPr lIns="0" tIns="0" rIns="0" bIns="0" rtlCol="0" anchor="t">
            <a:spAutoFit/>
          </a:bodyPr>
          <a:lstStyle/>
          <a:p>
            <a:pPr algn="l"/>
            <a:r>
              <a:rPr lang="en-US" sz="1600" b="1" dirty="0">
                <a:latin typeface="Century Schoolbook" panose="02040604050505020304" pitchFamily="18" charset="0"/>
                <a:ea typeface="Aileron Bold"/>
                <a:cs typeface="Aileron Bold"/>
                <a:sym typeface="Aileron Bold"/>
              </a:rPr>
              <a:t>2025 NALA Ambassador &amp; Hospitality Team </a:t>
            </a:r>
          </a:p>
          <a:p>
            <a:pPr algn="l"/>
            <a:endParaRPr lang="en-US" sz="1600" b="1" dirty="0">
              <a:latin typeface="Century Schoolbook" panose="02040604050505020304" pitchFamily="18" charset="0"/>
              <a:ea typeface="Aileron Bold"/>
              <a:cs typeface="Aileron Bold"/>
              <a:sym typeface="Aileron Bold"/>
            </a:endParaRPr>
          </a:p>
          <a:p>
            <a:r>
              <a:rPr lang="en-US" sz="1600" b="1" dirty="0">
                <a:latin typeface="Century Schoolbook" panose="02040604050505020304" pitchFamily="18" charset="0"/>
                <a:ea typeface="Aileron Bold"/>
                <a:cs typeface="Aileron Bold"/>
                <a:sym typeface="Aileron Bold"/>
              </a:rPr>
              <a:t>Cate Benge (Staff)			Adrienne Berry, ACP</a:t>
            </a:r>
          </a:p>
          <a:p>
            <a:r>
              <a:rPr lang="en-US" sz="1600" b="1" dirty="0">
                <a:latin typeface="Century Schoolbook" panose="02040604050505020304" pitchFamily="18" charset="0"/>
                <a:ea typeface="Aileron Bold"/>
                <a:cs typeface="Aileron Bold"/>
                <a:sym typeface="Aileron Bold"/>
              </a:rPr>
              <a:t>Vinnie Finley (Staff)			Kerry Mackey, CP </a:t>
            </a:r>
          </a:p>
          <a:p>
            <a:r>
              <a:rPr lang="en-US" sz="1600" b="1" dirty="0">
                <a:latin typeface="Century Schoolbook" panose="02040604050505020304" pitchFamily="18" charset="0"/>
                <a:ea typeface="Aileron Bold"/>
                <a:cs typeface="Aileron Bold"/>
                <a:sym typeface="Aileron Bold"/>
              </a:rPr>
              <a:t>Christine Principe, CP		Laurie Robinson </a:t>
            </a:r>
          </a:p>
          <a:p>
            <a:r>
              <a:rPr lang="en-US" sz="1600" b="1" dirty="0">
                <a:latin typeface="Century Schoolbook" panose="02040604050505020304" pitchFamily="18" charset="0"/>
                <a:ea typeface="Aileron Bold"/>
                <a:cs typeface="Aileron Bold"/>
                <a:sym typeface="Aileron Bold"/>
              </a:rPr>
              <a:t>Candace Russell	 			Nita Serrano, ACP	             </a:t>
            </a:r>
          </a:p>
          <a:p>
            <a:pPr algn="l"/>
            <a:r>
              <a:rPr lang="en-US" sz="1600" b="1" dirty="0">
                <a:latin typeface="Century Schoolbook" panose="02040604050505020304" pitchFamily="18" charset="0"/>
                <a:ea typeface="Aileron Bold"/>
                <a:cs typeface="Aileron Bold"/>
                <a:sym typeface="Aileron Bold"/>
              </a:rPr>
              <a:t>Callie Spencer (Staff)			Deana Waters, ACP	</a:t>
            </a:r>
          </a:p>
          <a:p>
            <a:pPr algn="l"/>
            <a:r>
              <a:rPr lang="en-US" sz="1600" b="1" dirty="0">
                <a:latin typeface="Century Schoolbook" panose="02040604050505020304" pitchFamily="18" charset="0"/>
                <a:ea typeface="Aileron Bold"/>
                <a:cs typeface="Aileron Bold"/>
                <a:sym typeface="Aileron Bold"/>
              </a:rPr>
              <a:t>Mariah Williams	(Staff)		</a:t>
            </a:r>
          </a:p>
        </p:txBody>
      </p:sp>
      <p:sp>
        <p:nvSpPr>
          <p:cNvPr id="5" name="TextBox 4">
            <a:extLst>
              <a:ext uri="{FF2B5EF4-FFF2-40B4-BE49-F238E27FC236}">
                <a16:creationId xmlns:a16="http://schemas.microsoft.com/office/drawing/2014/main" id="{C21A6275-EB6F-B30E-4AD8-3C4502654612}"/>
              </a:ext>
            </a:extLst>
          </p:cNvPr>
          <p:cNvSpPr txBox="1"/>
          <p:nvPr/>
        </p:nvSpPr>
        <p:spPr>
          <a:xfrm>
            <a:off x="6048773" y="3967145"/>
            <a:ext cx="5753888" cy="830997"/>
          </a:xfrm>
          <a:prstGeom prst="rect">
            <a:avLst/>
          </a:prstGeom>
        </p:spPr>
        <p:txBody>
          <a:bodyPr wrap="square" lIns="0" tIns="0" rIns="0" bIns="0" rtlCol="0" anchor="t">
            <a:spAutoFit/>
          </a:bodyPr>
          <a:lstStyle/>
          <a:p>
            <a:pPr algn="l"/>
            <a:r>
              <a:rPr lang="en-US" b="1" dirty="0">
                <a:latin typeface="Century Schoolbook" panose="02040604050505020304" pitchFamily="18" charset="0"/>
                <a:ea typeface="Aileron Bold"/>
                <a:cs typeface="Aileron Bold"/>
                <a:sym typeface="Aileron Bold"/>
              </a:rPr>
              <a:t>Be sure to join the 2025 NALA Conference &amp; Expo community on Commons to stay up to date with the latest from NALA and the A&amp;H Team.  </a:t>
            </a:r>
          </a:p>
        </p:txBody>
      </p:sp>
      <p:sp>
        <p:nvSpPr>
          <p:cNvPr id="6" name="TextBox 5">
            <a:extLst>
              <a:ext uri="{FF2B5EF4-FFF2-40B4-BE49-F238E27FC236}">
                <a16:creationId xmlns:a16="http://schemas.microsoft.com/office/drawing/2014/main" id="{B175077A-C0A5-8660-CC4F-02E3446EEDE4}"/>
              </a:ext>
            </a:extLst>
          </p:cNvPr>
          <p:cNvSpPr txBox="1"/>
          <p:nvPr/>
        </p:nvSpPr>
        <p:spPr>
          <a:xfrm>
            <a:off x="6048773" y="5119506"/>
            <a:ext cx="4714066" cy="738664"/>
          </a:xfrm>
          <a:prstGeom prst="rect">
            <a:avLst/>
          </a:prstGeom>
        </p:spPr>
        <p:txBody>
          <a:bodyPr wrap="square" lIns="0" tIns="0" rIns="0" bIns="0" rtlCol="0" anchor="t">
            <a:spAutoFit/>
          </a:bodyPr>
          <a:lstStyle/>
          <a:p>
            <a:pPr marL="518158" lvl="1" indent="-259079" algn="l">
              <a:buFont typeface="Arial"/>
              <a:buChar char="•"/>
            </a:pPr>
            <a:r>
              <a:rPr lang="en-US" sz="1600" b="1" dirty="0">
                <a:latin typeface="Century Schoolbook" panose="02040604050505020304" pitchFamily="18" charset="0"/>
                <a:ea typeface="Aileron"/>
                <a:cs typeface="Aileron"/>
                <a:sym typeface="Aileron"/>
              </a:rPr>
              <a:t>nala.org</a:t>
            </a:r>
          </a:p>
          <a:p>
            <a:pPr marL="518158" lvl="1" indent="-259079" algn="l">
              <a:buFont typeface="Arial"/>
              <a:buChar char="•"/>
            </a:pPr>
            <a:r>
              <a:rPr lang="en-US" sz="1600" b="1" dirty="0">
                <a:latin typeface="Century Schoolbook" panose="02040604050505020304" pitchFamily="18" charset="0"/>
                <a:ea typeface="Aileron"/>
                <a:cs typeface="Aileron"/>
                <a:sym typeface="Aileron"/>
              </a:rPr>
              <a:t>nalanet@nala.org</a:t>
            </a:r>
          </a:p>
          <a:p>
            <a:pPr marL="518158" lvl="1" indent="-259079" algn="l">
              <a:buFont typeface="Arial"/>
              <a:buChar char="•"/>
            </a:pPr>
            <a:r>
              <a:rPr lang="en-US" sz="1600" b="1" dirty="0">
                <a:latin typeface="Century Schoolbook" panose="02040604050505020304" pitchFamily="18" charset="0"/>
                <a:ea typeface="Aileron"/>
                <a:cs typeface="Aileron"/>
                <a:sym typeface="Aileron"/>
              </a:rPr>
              <a:t>918-587-6828 Ext. 403</a:t>
            </a:r>
          </a:p>
        </p:txBody>
      </p:sp>
      <p:sp>
        <p:nvSpPr>
          <p:cNvPr id="7" name="Freeform 2">
            <a:extLst>
              <a:ext uri="{FF2B5EF4-FFF2-40B4-BE49-F238E27FC236}">
                <a16:creationId xmlns:a16="http://schemas.microsoft.com/office/drawing/2014/main" id="{2CF308EC-4CB8-DF7C-1128-655BDB6204BF}"/>
              </a:ext>
            </a:extLst>
          </p:cNvPr>
          <p:cNvSpPr/>
          <p:nvPr/>
        </p:nvSpPr>
        <p:spPr>
          <a:xfrm>
            <a:off x="389339" y="1716795"/>
            <a:ext cx="5313370" cy="3081347"/>
          </a:xfrm>
          <a:custGeom>
            <a:avLst/>
            <a:gdLst/>
            <a:ahLst/>
            <a:cxnLst/>
            <a:rect l="l" t="t" r="r" b="b"/>
            <a:pathLst>
              <a:path w="8933903" h="6700427">
                <a:moveTo>
                  <a:pt x="0" y="0"/>
                </a:moveTo>
                <a:lnTo>
                  <a:pt x="8933903" y="0"/>
                </a:lnTo>
                <a:lnTo>
                  <a:pt x="8933903" y="6700427"/>
                </a:lnTo>
                <a:lnTo>
                  <a:pt x="0" y="6700427"/>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81372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663C3-50CD-7270-432C-F5554BFBAC50}"/>
              </a:ext>
            </a:extLst>
          </p:cNvPr>
          <p:cNvSpPr>
            <a:spLocks noGrp="1"/>
          </p:cNvSpPr>
          <p:nvPr>
            <p:ph type="title"/>
          </p:nvPr>
        </p:nvSpPr>
        <p:spPr>
          <a:xfrm>
            <a:off x="612058" y="366178"/>
            <a:ext cx="10515600" cy="1118033"/>
          </a:xfrm>
        </p:spPr>
        <p:txBody>
          <a:bodyPr>
            <a:normAutofit/>
          </a:bodyPr>
          <a:lstStyle/>
          <a:p>
            <a:r>
              <a:rPr lang="en-US" dirty="0">
                <a:solidFill>
                  <a:srgbClr val="002060"/>
                </a:solidFill>
                <a:latin typeface="Century Schoolbook" panose="02040604050505020304" pitchFamily="18" charset="0"/>
              </a:rPr>
              <a:t>But First, Why?</a:t>
            </a:r>
          </a:p>
        </p:txBody>
      </p:sp>
      <p:sp>
        <p:nvSpPr>
          <p:cNvPr id="2" name="Content Placeholder 1">
            <a:extLst>
              <a:ext uri="{FF2B5EF4-FFF2-40B4-BE49-F238E27FC236}">
                <a16:creationId xmlns:a16="http://schemas.microsoft.com/office/drawing/2014/main" id="{77E93E2A-3F21-F3C5-CC32-B3F9C03CCE22}"/>
              </a:ext>
            </a:extLst>
          </p:cNvPr>
          <p:cNvSpPr>
            <a:spLocks noGrp="1"/>
          </p:cNvSpPr>
          <p:nvPr>
            <p:ph idx="1"/>
          </p:nvPr>
        </p:nvSpPr>
        <p:spPr>
          <a:xfrm>
            <a:off x="88490" y="1363509"/>
            <a:ext cx="11867535" cy="5017626"/>
          </a:xfrm>
        </p:spPr>
        <p:txBody>
          <a:bodyPr>
            <a:noAutofit/>
          </a:bodyPr>
          <a:lstStyle/>
          <a:p>
            <a:pPr marL="642416" lvl="1" indent="-321208" algn="l">
              <a:lnSpc>
                <a:spcPct val="100000"/>
              </a:lnSpc>
              <a:buFont typeface="Arial"/>
              <a:buChar char="•"/>
            </a:pPr>
            <a:r>
              <a:rPr lang="en-US" sz="2000" b="1" dirty="0">
                <a:latin typeface="Century Schoolbook" panose="02040604050505020304" pitchFamily="18" charset="0"/>
                <a:ea typeface="Canva Sans Bold"/>
                <a:cs typeface="Canva Sans Bold"/>
                <a:sym typeface="Canva Sans Bold"/>
              </a:rPr>
              <a:t>Professional Development</a:t>
            </a:r>
            <a:r>
              <a:rPr lang="en-US" sz="2000" dirty="0">
                <a:latin typeface="Century Schoolbook" panose="02040604050505020304" pitchFamily="18" charset="0"/>
                <a:ea typeface="Canva Sans"/>
                <a:cs typeface="Canva Sans"/>
                <a:sym typeface="Canva Sans"/>
              </a:rPr>
              <a:t>: Investing in your professional development is crucial for staying competitive in today's fast-paced world. Our conference offers </a:t>
            </a:r>
            <a:r>
              <a:rPr lang="en-US" sz="2000" b="1" dirty="0">
                <a:latin typeface="Century Schoolbook" panose="02040604050505020304" pitchFamily="18" charset="0"/>
                <a:ea typeface="Canva Sans Bold"/>
                <a:cs typeface="Canva Sans Bold"/>
                <a:sym typeface="Canva Sans Bold"/>
              </a:rPr>
              <a:t>12.5 CLE</a:t>
            </a:r>
            <a:r>
              <a:rPr lang="en-US" sz="2000" dirty="0">
                <a:latin typeface="Century Schoolbook" panose="02040604050505020304" pitchFamily="18" charset="0"/>
                <a:ea typeface="Canva Sans"/>
                <a:cs typeface="Canva Sans"/>
                <a:sym typeface="Canva Sans"/>
              </a:rPr>
              <a:t>. Full conference attendees also receive the entire 2025 Conference Recording Bundle with </a:t>
            </a:r>
            <a:r>
              <a:rPr lang="en-US" sz="2000" b="1" dirty="0">
                <a:latin typeface="Century Schoolbook" panose="02040604050505020304" pitchFamily="18" charset="0"/>
                <a:ea typeface="Canva Sans Bold"/>
                <a:cs typeface="Canva Sans Bold"/>
                <a:sym typeface="Canva Sans Bold"/>
              </a:rPr>
              <a:t>42 CLE hours free of charge</a:t>
            </a:r>
            <a:r>
              <a:rPr lang="en-US" sz="2000" dirty="0">
                <a:latin typeface="Century Schoolbook" panose="02040604050505020304" pitchFamily="18" charset="0"/>
                <a:ea typeface="Canva Sans"/>
                <a:cs typeface="Canva Sans"/>
                <a:sym typeface="Canva Sans"/>
              </a:rPr>
              <a:t>.</a:t>
            </a:r>
          </a:p>
          <a:p>
            <a:pPr marL="642416" lvl="1" indent="-321208" algn="l">
              <a:lnSpc>
                <a:spcPct val="100000"/>
              </a:lnSpc>
              <a:buFont typeface="Arial"/>
              <a:buChar char="•"/>
            </a:pPr>
            <a:r>
              <a:rPr lang="en-US" sz="2000" b="1" dirty="0">
                <a:latin typeface="Century Schoolbook" panose="02040604050505020304" pitchFamily="18" charset="0"/>
                <a:ea typeface="Canva Sans Bold"/>
                <a:cs typeface="Canva Sans Bold"/>
                <a:sym typeface="Canva Sans Bold"/>
              </a:rPr>
              <a:t>Knowledge Sharing</a:t>
            </a:r>
            <a:r>
              <a:rPr lang="en-US" sz="2000" dirty="0">
                <a:latin typeface="Century Schoolbook" panose="02040604050505020304" pitchFamily="18" charset="0"/>
                <a:ea typeface="Canva Sans"/>
                <a:cs typeface="Canva Sans"/>
                <a:sym typeface="Canva Sans"/>
              </a:rPr>
              <a:t>: The conference offers a platform for sharing insights, experiences, and knowledge. Attendees can learn from industry leaders and gain valuable insights into the field's latest trends, innovations, and best practices.</a:t>
            </a:r>
          </a:p>
          <a:p>
            <a:pPr marL="642416" lvl="1" indent="-321208" algn="l">
              <a:lnSpc>
                <a:spcPct val="100000"/>
              </a:lnSpc>
              <a:buFont typeface="Arial"/>
              <a:buChar char="•"/>
            </a:pPr>
            <a:r>
              <a:rPr lang="en-US" sz="2000" b="1" dirty="0">
                <a:latin typeface="Century Schoolbook" panose="02040604050505020304" pitchFamily="18" charset="0"/>
                <a:ea typeface="Canva Sans"/>
                <a:cs typeface="Canva Sans"/>
                <a:sym typeface="Canva Sans"/>
              </a:rPr>
              <a:t>I</a:t>
            </a:r>
            <a:r>
              <a:rPr lang="en-US" sz="2000" b="1" dirty="0">
                <a:latin typeface="Century Schoolbook" panose="02040604050505020304" pitchFamily="18" charset="0"/>
                <a:ea typeface="Canva Sans Bold"/>
                <a:cs typeface="Canva Sans Bold"/>
                <a:sym typeface="Canva Sans Bold"/>
              </a:rPr>
              <a:t>nspiration and Motivation</a:t>
            </a:r>
            <a:r>
              <a:rPr lang="en-US" sz="2000" dirty="0">
                <a:latin typeface="Century Schoolbook" panose="02040604050505020304" pitchFamily="18" charset="0"/>
                <a:ea typeface="Canva Sans"/>
                <a:cs typeface="Canva Sans"/>
                <a:sym typeface="Canva Sans"/>
              </a:rPr>
              <a:t>: Attending the conference can be incredibly inspiring and motivating. Hearing success stories, learning about groundbreaking research, and being surrounded by passionate individuals can reignite your passion for your work and motivate you to tackle new challenges and pursue your goals.</a:t>
            </a:r>
          </a:p>
          <a:p>
            <a:pPr marL="642416" lvl="1" indent="-321208" algn="l">
              <a:lnSpc>
                <a:spcPct val="100000"/>
              </a:lnSpc>
              <a:buFont typeface="Arial"/>
              <a:buChar char="•"/>
            </a:pPr>
            <a:r>
              <a:rPr lang="en-US" sz="2000" b="1" dirty="0">
                <a:latin typeface="Century Schoolbook" panose="02040604050505020304" pitchFamily="18" charset="0"/>
                <a:ea typeface="Canva Sans Bold"/>
                <a:cs typeface="Canva Sans Bold"/>
                <a:sym typeface="Canva Sans Bold"/>
              </a:rPr>
              <a:t>Exposure to New Ideas &amp; Perspectives</a:t>
            </a:r>
            <a:r>
              <a:rPr lang="en-US" sz="2000" dirty="0">
                <a:latin typeface="Century Schoolbook" panose="02040604050505020304" pitchFamily="18" charset="0"/>
                <a:ea typeface="Canva Sans"/>
                <a:cs typeface="Canva Sans"/>
                <a:sym typeface="Canva Sans"/>
              </a:rPr>
              <a:t>: Our conference brings together people from diverse backgrounds and areas of the legal ecosystem, providing attendees with the opportunity to gain exposure to new ideas, perspectives, and approaches. This exposure can spark creativity, foster innovation, and broaden your horizons.</a:t>
            </a:r>
          </a:p>
          <a:p>
            <a:pPr algn="l">
              <a:lnSpc>
                <a:spcPct val="100000"/>
              </a:lnSpc>
            </a:pPr>
            <a:endParaRPr lang="en-US" sz="2000" dirty="0">
              <a:latin typeface="Century Schoolbook" panose="02040604050505020304" pitchFamily="18" charset="0"/>
              <a:ea typeface="Canva Sans"/>
              <a:cs typeface="Canva Sans"/>
              <a:sym typeface="Canva Sans"/>
            </a:endParaRPr>
          </a:p>
          <a:p>
            <a:pPr algn="ctr">
              <a:lnSpc>
                <a:spcPct val="100000"/>
              </a:lnSpc>
            </a:pPr>
            <a:endParaRPr lang="en-US" sz="2000" dirty="0">
              <a:latin typeface="Century Schoolbook" panose="02040604050505020304" pitchFamily="18" charset="0"/>
              <a:ea typeface="Canva Sans"/>
              <a:cs typeface="Canva Sans"/>
              <a:sym typeface="Canva Sans"/>
            </a:endParaRPr>
          </a:p>
          <a:p>
            <a:pPr algn="ctr">
              <a:lnSpc>
                <a:spcPct val="100000"/>
              </a:lnSpc>
            </a:pPr>
            <a:endParaRPr lang="en-US" sz="2000" dirty="0">
              <a:latin typeface="Century Schoolbook" panose="02040604050505020304" pitchFamily="18" charset="0"/>
              <a:ea typeface="Canva Sans"/>
              <a:cs typeface="Canva Sans"/>
              <a:sym typeface="Canva Sans"/>
            </a:endParaRPr>
          </a:p>
          <a:p>
            <a:pPr algn="ctr">
              <a:lnSpc>
                <a:spcPct val="100000"/>
              </a:lnSpc>
            </a:pPr>
            <a:endParaRPr lang="en-US" sz="2000" dirty="0">
              <a:latin typeface="Century Schoolbook" panose="02040604050505020304" pitchFamily="18" charset="0"/>
              <a:ea typeface="Canva Sans"/>
              <a:cs typeface="Canva Sans"/>
              <a:sym typeface="Canva Sans"/>
            </a:endParaRPr>
          </a:p>
          <a:p>
            <a:pPr>
              <a:lnSpc>
                <a:spcPct val="100000"/>
              </a:lnSpc>
            </a:pPr>
            <a:endParaRPr lang="en-US" sz="2000" dirty="0">
              <a:latin typeface="Century Schoolbook" panose="02040604050505020304" pitchFamily="18" charset="0"/>
            </a:endParaRPr>
          </a:p>
        </p:txBody>
      </p:sp>
    </p:spTree>
    <p:extLst>
      <p:ext uri="{BB962C8B-B14F-4D97-AF65-F5344CB8AC3E}">
        <p14:creationId xmlns:p14="http://schemas.microsoft.com/office/powerpoint/2010/main" val="226881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92DE-5E96-153D-549F-1BBEACF1CD6B}"/>
              </a:ext>
            </a:extLst>
          </p:cNvPr>
          <p:cNvSpPr>
            <a:spLocks noGrp="1"/>
          </p:cNvSpPr>
          <p:nvPr>
            <p:ph type="title"/>
          </p:nvPr>
        </p:nvSpPr>
        <p:spPr>
          <a:xfrm>
            <a:off x="612648" y="365760"/>
            <a:ext cx="10515600" cy="1118033"/>
          </a:xfrm>
        </p:spPr>
        <p:txBody>
          <a:bodyPr/>
          <a:lstStyle/>
          <a:p>
            <a:r>
              <a:rPr lang="en-US" dirty="0">
                <a:solidFill>
                  <a:srgbClr val="002060"/>
                </a:solidFill>
                <a:latin typeface="Century Schoolbook" panose="02040604050505020304" pitchFamily="18" charset="0"/>
              </a:rPr>
              <a:t>But First, Why?</a:t>
            </a:r>
          </a:p>
        </p:txBody>
      </p:sp>
      <p:sp>
        <p:nvSpPr>
          <p:cNvPr id="3" name="Content Placeholder 2">
            <a:extLst>
              <a:ext uri="{FF2B5EF4-FFF2-40B4-BE49-F238E27FC236}">
                <a16:creationId xmlns:a16="http://schemas.microsoft.com/office/drawing/2014/main" id="{9A03DED0-8232-718B-7DF1-885694CA4576}"/>
              </a:ext>
            </a:extLst>
          </p:cNvPr>
          <p:cNvSpPr>
            <a:spLocks noGrp="1"/>
          </p:cNvSpPr>
          <p:nvPr>
            <p:ph idx="1"/>
          </p:nvPr>
        </p:nvSpPr>
        <p:spPr>
          <a:xfrm>
            <a:off x="91440" y="1362456"/>
            <a:ext cx="11707761" cy="4351338"/>
          </a:xfrm>
        </p:spPr>
        <p:txBody>
          <a:bodyPr>
            <a:noAutofit/>
          </a:bodyPr>
          <a:lstStyle/>
          <a:p>
            <a:pPr marL="642416" lvl="1" indent="-321208" algn="l">
              <a:lnSpc>
                <a:spcPct val="100000"/>
              </a:lnSpc>
              <a:buFont typeface="Arial"/>
              <a:buChar char="•"/>
            </a:pPr>
            <a:r>
              <a:rPr lang="en-US" sz="2000" b="1" dirty="0">
                <a:latin typeface="Century Schoolbook" panose="02040604050505020304" pitchFamily="18" charset="0"/>
                <a:ea typeface="Canva Sans Bold"/>
                <a:cs typeface="Canva Sans Bold"/>
                <a:sym typeface="Canva Sans Bold"/>
              </a:rPr>
              <a:t>Recognition and Visibility</a:t>
            </a:r>
            <a:r>
              <a:rPr lang="en-US" sz="2000" dirty="0">
                <a:latin typeface="Century Schoolbook" panose="02040604050505020304" pitchFamily="18" charset="0"/>
                <a:ea typeface="Canva Sans"/>
                <a:cs typeface="Canva Sans"/>
                <a:sym typeface="Canva Sans"/>
              </a:rPr>
              <a:t>: Participating in our conference can enhance your visibility within the paralegal field. Whether you are showcasing your affiliation during our Affiliate Showcase &amp; Reception, sharing your expertise during a Roundtable Discussion, receiving a NALA or Affiliate Award, or networking with other attendees, our conference provides a platform for you to gain recognition for your contributions and establish yourself as a thought leader in your field.</a:t>
            </a:r>
          </a:p>
          <a:p>
            <a:pPr marL="642416" lvl="1" indent="-321208" algn="l">
              <a:lnSpc>
                <a:spcPct val="100000"/>
              </a:lnSpc>
              <a:buFont typeface="Arial"/>
              <a:buChar char="•"/>
            </a:pPr>
            <a:r>
              <a:rPr lang="en-US" sz="2000" b="1" dirty="0">
                <a:latin typeface="Century Schoolbook" panose="02040604050505020304" pitchFamily="18" charset="0"/>
                <a:ea typeface="Canva Sans Bold"/>
                <a:cs typeface="Canva Sans Bold"/>
                <a:sym typeface="Canva Sans Bold"/>
              </a:rPr>
              <a:t>Networking Opportunities</a:t>
            </a:r>
            <a:r>
              <a:rPr lang="en-US" sz="2000" dirty="0">
                <a:latin typeface="Century Schoolbook" panose="02040604050505020304" pitchFamily="18" charset="0"/>
                <a:ea typeface="Canva Sans"/>
                <a:cs typeface="Canva Sans"/>
                <a:sym typeface="Canva Sans"/>
              </a:rPr>
              <a:t>: Our conference brings together professionals, experts, and enthusiasts from various facets of the legal community, providing an unparalleled opportunity to network. Building connections with like-minded individuals can lead to collaborations, partnerships, and friendships that can last a lifetime.</a:t>
            </a:r>
          </a:p>
          <a:p>
            <a:pPr marL="642416" lvl="1" indent="-321208" algn="l">
              <a:lnSpc>
                <a:spcPct val="100000"/>
              </a:lnSpc>
              <a:buFont typeface="Arial"/>
              <a:buChar char="•"/>
            </a:pPr>
            <a:r>
              <a:rPr lang="en-US" sz="2000" b="1" dirty="0">
                <a:latin typeface="Century Schoolbook" panose="02040604050505020304" pitchFamily="18" charset="0"/>
                <a:ea typeface="Canva Sans Bold"/>
                <a:cs typeface="Canva Sans Bold"/>
                <a:sym typeface="Canva Sans Bold"/>
              </a:rPr>
              <a:t>Fun &amp; Leisure: </a:t>
            </a:r>
            <a:r>
              <a:rPr lang="en-US" sz="2000" dirty="0">
                <a:latin typeface="Century Schoolbook" panose="02040604050505020304" pitchFamily="18" charset="0"/>
                <a:ea typeface="Canva Sans"/>
                <a:cs typeface="Canva Sans"/>
                <a:sym typeface="Canva Sans"/>
              </a:rPr>
              <a:t>From our networking receptions to our Sip &amp; Shop and the cultural experiences throughout Atlantic City, attendees can expect a great time while expanding their professional horizons</a:t>
            </a:r>
            <a:r>
              <a:rPr lang="en-US" sz="2000" dirty="0">
                <a:latin typeface="Century Schoolbook" panose="02040604050505020304" pitchFamily="18" charset="0"/>
                <a:ea typeface="Canva Sans Bold"/>
                <a:cs typeface="Canva Sans Bold"/>
                <a:sym typeface="Canva Sans Bold"/>
              </a:rPr>
              <a:t>.</a:t>
            </a:r>
          </a:p>
          <a:p>
            <a:pPr algn="ctr">
              <a:lnSpc>
                <a:spcPct val="100000"/>
              </a:lnSpc>
            </a:pPr>
            <a:endParaRPr lang="en-US" sz="2000" b="1" dirty="0">
              <a:latin typeface="Century Schoolbook" panose="02040604050505020304" pitchFamily="18" charset="0"/>
              <a:ea typeface="Canva Sans Bold"/>
              <a:cs typeface="Canva Sans Bold"/>
              <a:sym typeface="Canva Sans Bold"/>
            </a:endParaRPr>
          </a:p>
          <a:p>
            <a:pPr algn="ctr">
              <a:lnSpc>
                <a:spcPct val="100000"/>
              </a:lnSpc>
            </a:pPr>
            <a:endParaRPr lang="en-US" sz="2000" b="1" dirty="0">
              <a:latin typeface="Century Schoolbook" panose="02040604050505020304" pitchFamily="18" charset="0"/>
              <a:ea typeface="Canva Sans Bold"/>
              <a:cs typeface="Canva Sans Bold"/>
              <a:sym typeface="Canva Sans Bold"/>
            </a:endParaRPr>
          </a:p>
          <a:p>
            <a:pPr algn="ctr">
              <a:lnSpc>
                <a:spcPct val="100000"/>
              </a:lnSpc>
            </a:pPr>
            <a:endParaRPr lang="en-US" sz="2000" b="1" dirty="0">
              <a:latin typeface="Century Schoolbook" panose="02040604050505020304" pitchFamily="18" charset="0"/>
              <a:ea typeface="Canva Sans Bold"/>
              <a:cs typeface="Canva Sans Bold"/>
              <a:sym typeface="Canva Sans Bold"/>
            </a:endParaRPr>
          </a:p>
          <a:p>
            <a:pPr>
              <a:lnSpc>
                <a:spcPct val="100000"/>
              </a:lnSpc>
            </a:pPr>
            <a:endParaRPr lang="en-US" sz="2000" dirty="0">
              <a:latin typeface="Century Schoolbook" panose="02040604050505020304" pitchFamily="18" charset="0"/>
            </a:endParaRPr>
          </a:p>
        </p:txBody>
      </p:sp>
    </p:spTree>
    <p:extLst>
      <p:ext uri="{BB962C8B-B14F-4D97-AF65-F5344CB8AC3E}">
        <p14:creationId xmlns:p14="http://schemas.microsoft.com/office/powerpoint/2010/main" val="352443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2CB8-8E86-7A4F-747E-A760F35B4C82}"/>
              </a:ext>
            </a:extLst>
          </p:cNvPr>
          <p:cNvSpPr>
            <a:spLocks noGrp="1"/>
          </p:cNvSpPr>
          <p:nvPr>
            <p:ph type="title"/>
          </p:nvPr>
        </p:nvSpPr>
        <p:spPr/>
        <p:txBody>
          <a:bodyPr/>
          <a:lstStyle/>
          <a:p>
            <a:r>
              <a:rPr lang="en-US" dirty="0">
                <a:solidFill>
                  <a:srgbClr val="002060"/>
                </a:solidFill>
                <a:latin typeface="Century Schoolbook" panose="02040604050505020304" pitchFamily="18" charset="0"/>
              </a:rPr>
              <a:t>Getting to Atlantic City</a:t>
            </a:r>
          </a:p>
        </p:txBody>
      </p:sp>
      <p:sp>
        <p:nvSpPr>
          <p:cNvPr id="3" name="Content Placeholder 2">
            <a:extLst>
              <a:ext uri="{FF2B5EF4-FFF2-40B4-BE49-F238E27FC236}">
                <a16:creationId xmlns:a16="http://schemas.microsoft.com/office/drawing/2014/main" id="{22190485-89C7-AEFD-4150-B6BFAE5F20F8}"/>
              </a:ext>
            </a:extLst>
          </p:cNvPr>
          <p:cNvSpPr>
            <a:spLocks noGrp="1"/>
          </p:cNvSpPr>
          <p:nvPr>
            <p:ph idx="1"/>
          </p:nvPr>
        </p:nvSpPr>
        <p:spPr>
          <a:xfrm>
            <a:off x="838200" y="1690688"/>
            <a:ext cx="10515600" cy="4594657"/>
          </a:xfrm>
        </p:spPr>
        <p:txBody>
          <a:bodyPr>
            <a:normAutofit fontScale="85000" lnSpcReduction="20000"/>
          </a:bodyPr>
          <a:lstStyle/>
          <a:p>
            <a:pPr marL="0" indent="0">
              <a:lnSpc>
                <a:spcPct val="120000"/>
              </a:lnSpc>
              <a:buNone/>
            </a:pPr>
            <a:r>
              <a:rPr lang="en-US" dirty="0">
                <a:latin typeface="Century Schoolbook" panose="02040604050505020304" pitchFamily="18" charset="0"/>
              </a:rPr>
              <a:t>Getting to Atlantic City takes coordination, so we are here to help you plan a smooth trip!</a:t>
            </a:r>
          </a:p>
          <a:p>
            <a:pPr>
              <a:lnSpc>
                <a:spcPct val="120000"/>
              </a:lnSpc>
            </a:pPr>
            <a:r>
              <a:rPr lang="en-US" b="1" dirty="0">
                <a:latin typeface="Century Schoolbook" panose="02040604050505020304" pitchFamily="18" charset="0"/>
              </a:rPr>
              <a:t>Flying to the Conference? Here is what you need to know:</a:t>
            </a:r>
          </a:p>
          <a:p>
            <a:pPr lvl="1">
              <a:lnSpc>
                <a:spcPct val="120000"/>
              </a:lnSpc>
            </a:pPr>
            <a:r>
              <a:rPr lang="en-US" b="1" dirty="0">
                <a:latin typeface="Century Schoolbook" panose="02040604050505020304" pitchFamily="18" charset="0"/>
              </a:rPr>
              <a:t>Atlantic City International Airport (ACY)</a:t>
            </a:r>
            <a:r>
              <a:rPr lang="en-US" dirty="0">
                <a:latin typeface="Century Schoolbook" panose="02040604050505020304" pitchFamily="18" charset="0"/>
              </a:rPr>
              <a:t>: Only American Airlines and Spirit offer flights to ACY.</a:t>
            </a:r>
          </a:p>
          <a:p>
            <a:pPr lvl="1">
              <a:lnSpc>
                <a:spcPct val="120000"/>
              </a:lnSpc>
            </a:pPr>
            <a:r>
              <a:rPr lang="en-US" b="1" dirty="0">
                <a:latin typeface="Century Schoolbook" panose="02040604050505020304" pitchFamily="18" charset="0"/>
              </a:rPr>
              <a:t>Philadelphia International Airport (PHL): </a:t>
            </a:r>
            <a:r>
              <a:rPr lang="en-US" dirty="0">
                <a:latin typeface="Century Schoolbook" panose="02040604050505020304" pitchFamily="18" charset="0"/>
              </a:rPr>
              <a:t>The closest major airport, with more airline options. If flying into PHL, you need transportation to Harrah’s Resort Atlantic City.</a:t>
            </a:r>
          </a:p>
          <a:p>
            <a:pPr>
              <a:lnSpc>
                <a:spcPct val="120000"/>
              </a:lnSpc>
            </a:pPr>
            <a:r>
              <a:rPr lang="en-US" b="1" dirty="0">
                <a:latin typeface="Century Schoolbook" panose="02040604050505020304" pitchFamily="18" charset="0"/>
              </a:rPr>
              <a:t>Free Shuttle from PHL to Harrah’s</a:t>
            </a:r>
            <a:r>
              <a:rPr lang="en-US" dirty="0">
                <a:latin typeface="Century Schoolbook" panose="02040604050505020304" pitchFamily="18" charset="0"/>
              </a:rPr>
              <a:t>:</a:t>
            </a:r>
          </a:p>
          <a:p>
            <a:pPr lvl="1">
              <a:lnSpc>
                <a:spcPct val="120000"/>
              </a:lnSpc>
            </a:pPr>
            <a:r>
              <a:rPr lang="en-US" b="1" dirty="0">
                <a:latin typeface="Century Schoolbook" panose="02040604050505020304" pitchFamily="18" charset="0"/>
              </a:rPr>
              <a:t>NALA Shuttle Service: </a:t>
            </a:r>
            <a:r>
              <a:rPr lang="en-US" dirty="0">
                <a:latin typeface="Century Schoolbook" panose="02040604050505020304" pitchFamily="18" charset="0"/>
              </a:rPr>
              <a:t>Secure a free ride with NALA’s exclusive shuttle. Space is limited, so register early! The deadline to reserve your seat is </a:t>
            </a:r>
            <a:r>
              <a:rPr lang="en-US" b="1" dirty="0">
                <a:latin typeface="Century Schoolbook" panose="02040604050505020304" pitchFamily="18" charset="0"/>
              </a:rPr>
              <a:t>June 5</a:t>
            </a:r>
            <a:r>
              <a:rPr lang="en-US" dirty="0">
                <a:latin typeface="Century Schoolbook" panose="02040604050505020304" pitchFamily="18" charset="0"/>
              </a:rPr>
              <a:t> (or once full). Shuttles are for conference attendees only – no guests.</a:t>
            </a:r>
          </a:p>
          <a:p>
            <a:pPr>
              <a:lnSpc>
                <a:spcPct val="120000"/>
              </a:lnSpc>
            </a:pPr>
            <a:endParaRPr lang="en-US" dirty="0">
              <a:latin typeface="Century Schoolbook" panose="02040604050505020304" pitchFamily="18" charset="0"/>
            </a:endParaRPr>
          </a:p>
        </p:txBody>
      </p:sp>
    </p:spTree>
    <p:extLst>
      <p:ext uri="{BB962C8B-B14F-4D97-AF65-F5344CB8AC3E}">
        <p14:creationId xmlns:p14="http://schemas.microsoft.com/office/powerpoint/2010/main" val="15431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B3F19-76B5-C6DE-C620-E2646CF5A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E0610-FBB6-3E8B-2E61-15F80B9AB89C}"/>
              </a:ext>
            </a:extLst>
          </p:cNvPr>
          <p:cNvSpPr>
            <a:spLocks noGrp="1"/>
          </p:cNvSpPr>
          <p:nvPr>
            <p:ph type="title"/>
          </p:nvPr>
        </p:nvSpPr>
        <p:spPr/>
        <p:txBody>
          <a:bodyPr/>
          <a:lstStyle/>
          <a:p>
            <a:r>
              <a:rPr lang="en-US" dirty="0">
                <a:solidFill>
                  <a:srgbClr val="002060"/>
                </a:solidFill>
                <a:latin typeface="Century Schoolbook" panose="02040604050505020304" pitchFamily="18" charset="0"/>
              </a:rPr>
              <a:t>Getting to Atlantic City</a:t>
            </a:r>
          </a:p>
        </p:txBody>
      </p:sp>
      <p:pic>
        <p:nvPicPr>
          <p:cNvPr id="5" name="Content Placeholder 4">
            <a:extLst>
              <a:ext uri="{FF2B5EF4-FFF2-40B4-BE49-F238E27FC236}">
                <a16:creationId xmlns:a16="http://schemas.microsoft.com/office/drawing/2014/main" id="{ABC0ACAB-289D-0C64-936D-DA548106712F}"/>
              </a:ext>
            </a:extLst>
          </p:cNvPr>
          <p:cNvPicPr>
            <a:picLocks noGrp="1" noChangeAspect="1"/>
          </p:cNvPicPr>
          <p:nvPr>
            <p:ph idx="1"/>
          </p:nvPr>
        </p:nvPicPr>
        <p:blipFill>
          <a:blip r:embed="rId2"/>
          <a:stretch>
            <a:fillRect/>
          </a:stretch>
        </p:blipFill>
        <p:spPr>
          <a:xfrm>
            <a:off x="838200" y="2074958"/>
            <a:ext cx="11099942" cy="4124674"/>
          </a:xfrm>
          <a:prstGeom prst="rect">
            <a:avLst/>
          </a:prstGeom>
        </p:spPr>
      </p:pic>
      <p:sp>
        <p:nvSpPr>
          <p:cNvPr id="3" name="TextBox 2">
            <a:extLst>
              <a:ext uri="{FF2B5EF4-FFF2-40B4-BE49-F238E27FC236}">
                <a16:creationId xmlns:a16="http://schemas.microsoft.com/office/drawing/2014/main" id="{CECB320C-3319-2A11-AD66-042DAE1A6309}"/>
              </a:ext>
            </a:extLst>
          </p:cNvPr>
          <p:cNvSpPr txBox="1"/>
          <p:nvPr/>
        </p:nvSpPr>
        <p:spPr>
          <a:xfrm>
            <a:off x="838200" y="1459855"/>
            <a:ext cx="7835799" cy="461665"/>
          </a:xfrm>
          <a:prstGeom prst="rect">
            <a:avLst/>
          </a:prstGeom>
          <a:noFill/>
        </p:spPr>
        <p:txBody>
          <a:bodyPr wrap="none" rtlCol="0">
            <a:spAutoFit/>
          </a:bodyPr>
          <a:lstStyle/>
          <a:p>
            <a:r>
              <a:rPr lang="en-US" sz="2400" b="1" dirty="0">
                <a:latin typeface="Century Schoolbook" panose="02040604050505020304" pitchFamily="18" charset="0"/>
              </a:rPr>
              <a:t>NALA Shuttle Service for Conference Attendees</a:t>
            </a:r>
          </a:p>
        </p:txBody>
      </p:sp>
    </p:spTree>
    <p:extLst>
      <p:ext uri="{BB962C8B-B14F-4D97-AF65-F5344CB8AC3E}">
        <p14:creationId xmlns:p14="http://schemas.microsoft.com/office/powerpoint/2010/main" val="113771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DADF1-3AF6-D54B-5ABE-8C3A17010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9EE1D-6FF6-2CE2-49DC-BBA2F651481E}"/>
              </a:ext>
            </a:extLst>
          </p:cNvPr>
          <p:cNvSpPr>
            <a:spLocks noGrp="1"/>
          </p:cNvSpPr>
          <p:nvPr>
            <p:ph type="title"/>
          </p:nvPr>
        </p:nvSpPr>
        <p:spPr/>
        <p:txBody>
          <a:bodyPr/>
          <a:lstStyle/>
          <a:p>
            <a:r>
              <a:rPr lang="en-US" dirty="0">
                <a:solidFill>
                  <a:srgbClr val="002060"/>
                </a:solidFill>
                <a:latin typeface="Century Schoolbook" panose="02040604050505020304" pitchFamily="18" charset="0"/>
              </a:rPr>
              <a:t>Getting to Atlantic City</a:t>
            </a:r>
          </a:p>
        </p:txBody>
      </p:sp>
      <p:sp>
        <p:nvSpPr>
          <p:cNvPr id="4" name="Content Placeholder 3">
            <a:extLst>
              <a:ext uri="{FF2B5EF4-FFF2-40B4-BE49-F238E27FC236}">
                <a16:creationId xmlns:a16="http://schemas.microsoft.com/office/drawing/2014/main" id="{2B4AB074-674B-7FD0-D871-B4CA304E2A4E}"/>
              </a:ext>
            </a:extLst>
          </p:cNvPr>
          <p:cNvSpPr>
            <a:spLocks noGrp="1"/>
          </p:cNvSpPr>
          <p:nvPr>
            <p:ph idx="1"/>
          </p:nvPr>
        </p:nvSpPr>
        <p:spPr/>
        <p:txBody>
          <a:bodyPr>
            <a:normAutofit fontScale="70000" lnSpcReduction="20000"/>
          </a:bodyPr>
          <a:lstStyle/>
          <a:p>
            <a:pPr marL="0" indent="0">
              <a:lnSpc>
                <a:spcPct val="120000"/>
              </a:lnSpc>
              <a:buNone/>
            </a:pPr>
            <a:r>
              <a:rPr lang="en-US" b="1" dirty="0">
                <a:latin typeface="Century Schoolbook" panose="02040604050505020304" pitchFamily="18" charset="0"/>
              </a:rPr>
              <a:t>Car Rental: </a:t>
            </a:r>
            <a:r>
              <a:rPr lang="en-US" dirty="0">
                <a:latin typeface="Century Schoolbook" panose="02040604050505020304" pitchFamily="18" charset="0"/>
              </a:rPr>
              <a:t>Prefer to drive? Rental options are available at both PHL and ACY airports. NALA members, save with your Avis and Budget affinity discounts. Parking fees apply at Harrah’s.</a:t>
            </a:r>
          </a:p>
          <a:p>
            <a:pPr lvl="2">
              <a:lnSpc>
                <a:spcPct val="120000"/>
              </a:lnSpc>
            </a:pPr>
            <a:r>
              <a:rPr lang="en-US" sz="2900" dirty="0">
                <a:latin typeface="Century Schoolbook" panose="02040604050505020304" pitchFamily="18" charset="0"/>
              </a:rPr>
              <a:t>Self-Parking Fees: $10 after a $5 resort credit fee is applied (Sunday to Friday)</a:t>
            </a:r>
          </a:p>
          <a:p>
            <a:pPr lvl="2">
              <a:lnSpc>
                <a:spcPct val="120000"/>
              </a:lnSpc>
            </a:pPr>
            <a:r>
              <a:rPr lang="en-US" sz="2900" dirty="0">
                <a:latin typeface="Century Schoolbook" panose="02040604050505020304" pitchFamily="18" charset="0"/>
              </a:rPr>
              <a:t>Valet Parking: $40 One-time Fee</a:t>
            </a:r>
          </a:p>
          <a:p>
            <a:pPr marL="0" indent="0">
              <a:lnSpc>
                <a:spcPct val="120000"/>
              </a:lnSpc>
              <a:buNone/>
            </a:pPr>
            <a:r>
              <a:rPr lang="en-US" b="1" dirty="0">
                <a:latin typeface="Century Schoolbook" panose="02040604050505020304" pitchFamily="18" charset="0"/>
              </a:rPr>
              <a:t>Rideshares &amp; Taxis: </a:t>
            </a:r>
            <a:r>
              <a:rPr lang="en-US" dirty="0">
                <a:latin typeface="Century Schoolbook" panose="02040604050505020304" pitchFamily="18" charset="0"/>
              </a:rPr>
              <a:t>Uber, Lyft, and traditional taxis offer easy, hassle-free rides. </a:t>
            </a:r>
          </a:p>
          <a:p>
            <a:pPr marL="0" indent="0">
              <a:lnSpc>
                <a:spcPct val="120000"/>
              </a:lnSpc>
              <a:buNone/>
            </a:pPr>
            <a:r>
              <a:rPr lang="en-US" b="1" dirty="0">
                <a:latin typeface="Century Schoolbook" panose="02040604050505020304" pitchFamily="18" charset="0"/>
              </a:rPr>
              <a:t>Train Ride from PHL: </a:t>
            </a:r>
            <a:r>
              <a:rPr lang="en-US" dirty="0">
                <a:latin typeface="Century Schoolbook" panose="02040604050505020304" pitchFamily="18" charset="0"/>
              </a:rPr>
              <a:t>Catch the SEPTA Regional Rail to the 30th Street Station, then transfer to the NJ Transit Atlantic City Line heading to the Atlantic City Rail Terminal. Ticket prices range from $11 to $30, depending on your chosen options. </a:t>
            </a:r>
          </a:p>
        </p:txBody>
      </p:sp>
    </p:spTree>
    <p:extLst>
      <p:ext uri="{BB962C8B-B14F-4D97-AF65-F5344CB8AC3E}">
        <p14:creationId xmlns:p14="http://schemas.microsoft.com/office/powerpoint/2010/main" val="293706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71B2E-FB80-6830-AA54-52B9FDDD8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168A7-3E08-0461-B0C5-8D72C987DAE9}"/>
              </a:ext>
            </a:extLst>
          </p:cNvPr>
          <p:cNvSpPr>
            <a:spLocks noGrp="1"/>
          </p:cNvSpPr>
          <p:nvPr>
            <p:ph type="title"/>
          </p:nvPr>
        </p:nvSpPr>
        <p:spPr/>
        <p:txBody>
          <a:bodyPr/>
          <a:lstStyle/>
          <a:p>
            <a:r>
              <a:rPr lang="en-US" dirty="0">
                <a:solidFill>
                  <a:srgbClr val="002060"/>
                </a:solidFill>
                <a:latin typeface="Century Schoolbook" panose="02040604050505020304" pitchFamily="18" charset="0"/>
              </a:rPr>
              <a:t>Getting Around Atlantic City</a:t>
            </a:r>
          </a:p>
        </p:txBody>
      </p:sp>
      <p:sp>
        <p:nvSpPr>
          <p:cNvPr id="4" name="Content Placeholder 3">
            <a:extLst>
              <a:ext uri="{FF2B5EF4-FFF2-40B4-BE49-F238E27FC236}">
                <a16:creationId xmlns:a16="http://schemas.microsoft.com/office/drawing/2014/main" id="{BFBF457C-F570-9C28-0E0B-603986A1FDF4}"/>
              </a:ext>
            </a:extLst>
          </p:cNvPr>
          <p:cNvSpPr>
            <a:spLocks noGrp="1"/>
          </p:cNvSpPr>
          <p:nvPr>
            <p:ph idx="1"/>
          </p:nvPr>
        </p:nvSpPr>
        <p:spPr/>
        <p:txBody>
          <a:bodyPr>
            <a:normAutofit/>
          </a:bodyPr>
          <a:lstStyle/>
          <a:p>
            <a:pPr marL="0" indent="0">
              <a:lnSpc>
                <a:spcPct val="110000"/>
              </a:lnSpc>
              <a:buNone/>
            </a:pPr>
            <a:r>
              <a:rPr lang="en-US" sz="2000" dirty="0">
                <a:latin typeface="Century Schoolbook" panose="02040604050505020304" pitchFamily="18" charset="0"/>
              </a:rPr>
              <a:t>Atlantic City is a vibrant and walkable city with plenty of transportation options to ensure you can easily get around during your stay.</a:t>
            </a:r>
          </a:p>
          <a:p>
            <a:pPr lvl="1">
              <a:lnSpc>
                <a:spcPct val="110000"/>
              </a:lnSpc>
            </a:pPr>
            <a:r>
              <a:rPr lang="en-US" sz="2000" b="1" dirty="0">
                <a:latin typeface="Century Schoolbook" panose="02040604050505020304" pitchFamily="18" charset="0"/>
              </a:rPr>
              <a:t>Jitney: </a:t>
            </a:r>
            <a:r>
              <a:rPr lang="en-US" sz="2000" dirty="0">
                <a:latin typeface="Century Schoolbook" panose="02040604050505020304" pitchFamily="18" charset="0"/>
              </a:rPr>
              <a:t>The Atlantic City Jitney offers a convenient and budget-friendly way to get around the city. </a:t>
            </a:r>
            <a:r>
              <a:rPr lang="en-US" sz="2000" b="1" dirty="0">
                <a:latin typeface="Century Schoolbook" panose="02040604050505020304" pitchFamily="18" charset="0"/>
              </a:rPr>
              <a:t>NALA will offer a dedicated jitney service for conference attendees and their guests,</a:t>
            </a:r>
            <a:r>
              <a:rPr lang="en-US" sz="2000" dirty="0">
                <a:latin typeface="Century Schoolbook" panose="02040604050505020304" pitchFamily="18" charset="0"/>
              </a:rPr>
              <a:t> providing convenient transportation to the Boardwalk, Caesars, and the nearby mall. To board the shuttle, guests must have a NALA conference badge or NALA-provided jitney pass, which can be picked up at the Registration Desk. Pick up and drop off are at Harrah’s Resort Atlantic City.</a:t>
            </a:r>
          </a:p>
          <a:p>
            <a:pPr lvl="2">
              <a:lnSpc>
                <a:spcPct val="110000"/>
              </a:lnSpc>
            </a:pPr>
            <a:r>
              <a:rPr lang="en-US" dirty="0">
                <a:latin typeface="Century Schoolbook" panose="02040604050505020304" pitchFamily="18" charset="0"/>
              </a:rPr>
              <a:t>Search for rides on the </a:t>
            </a:r>
            <a:r>
              <a:rPr lang="en-US" b="1" dirty="0">
                <a:latin typeface="Century Schoolbook" panose="02040604050505020304" pitchFamily="18" charset="0"/>
              </a:rPr>
              <a:t>Jitney Surfer App</a:t>
            </a:r>
          </a:p>
          <a:p>
            <a:pPr lvl="2">
              <a:lnSpc>
                <a:spcPct val="110000"/>
              </a:lnSpc>
            </a:pPr>
            <a:r>
              <a:rPr lang="en-US" sz="2000" dirty="0">
                <a:latin typeface="Century Schoolbook" panose="02040604050505020304" pitchFamily="18" charset="0"/>
              </a:rPr>
              <a:t>3.3 miles (approximately 10-minute drive) to the Boardwalk</a:t>
            </a:r>
          </a:p>
        </p:txBody>
      </p:sp>
    </p:spTree>
    <p:extLst>
      <p:ext uri="{BB962C8B-B14F-4D97-AF65-F5344CB8AC3E}">
        <p14:creationId xmlns:p14="http://schemas.microsoft.com/office/powerpoint/2010/main" val="303681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9444-CCD1-4925-10FE-1C8A771CC5C4}"/>
              </a:ext>
            </a:extLst>
          </p:cNvPr>
          <p:cNvSpPr>
            <a:spLocks noGrp="1"/>
          </p:cNvSpPr>
          <p:nvPr>
            <p:ph type="title"/>
          </p:nvPr>
        </p:nvSpPr>
        <p:spPr>
          <a:xfrm>
            <a:off x="838200" y="749820"/>
            <a:ext cx="10363200" cy="1007422"/>
          </a:xfrm>
        </p:spPr>
        <p:txBody>
          <a:bodyPr/>
          <a:lstStyle/>
          <a:p>
            <a:r>
              <a:rPr lang="en-US" dirty="0">
                <a:solidFill>
                  <a:srgbClr val="002060"/>
                </a:solidFill>
                <a:latin typeface="Century Schoolbook" panose="02040604050505020304" pitchFamily="18" charset="0"/>
              </a:rPr>
              <a:t>Exploring Atlantic City</a:t>
            </a:r>
          </a:p>
        </p:txBody>
      </p:sp>
      <p:sp>
        <p:nvSpPr>
          <p:cNvPr id="4" name="Content Placeholder 3">
            <a:extLst>
              <a:ext uri="{FF2B5EF4-FFF2-40B4-BE49-F238E27FC236}">
                <a16:creationId xmlns:a16="http://schemas.microsoft.com/office/drawing/2014/main" id="{04C33718-422F-BACB-CD80-AB4F34339EA2}"/>
              </a:ext>
            </a:extLst>
          </p:cNvPr>
          <p:cNvSpPr>
            <a:spLocks noGrp="1"/>
          </p:cNvSpPr>
          <p:nvPr>
            <p:ph idx="1"/>
          </p:nvPr>
        </p:nvSpPr>
        <p:spPr>
          <a:xfrm>
            <a:off x="838200" y="1757242"/>
            <a:ext cx="5257800" cy="3080229"/>
          </a:xfrm>
        </p:spPr>
        <p:txBody>
          <a:bodyPr>
            <a:noAutofit/>
          </a:bodyPr>
          <a:lstStyle/>
          <a:p>
            <a:r>
              <a:rPr lang="en-US" sz="2000" dirty="0">
                <a:latin typeface="Century Schoolbook" panose="02040604050505020304" pitchFamily="18" charset="0"/>
              </a:rPr>
              <a:t>Atlantic City Beach &amp; Boardwalk </a:t>
            </a:r>
          </a:p>
          <a:p>
            <a:pPr lvl="1"/>
            <a:r>
              <a:rPr lang="en-US" sz="2000" dirty="0">
                <a:latin typeface="Century Schoolbook" panose="02040604050505020304" pitchFamily="18" charset="0"/>
              </a:rPr>
              <a:t>Miniature Golf, Bally’s Beach Bar, Steel Pier</a:t>
            </a:r>
          </a:p>
          <a:p>
            <a:r>
              <a:rPr lang="en-US" sz="2000" dirty="0">
                <a:latin typeface="Century Schoolbook" panose="02040604050505020304" pitchFamily="18" charset="0"/>
              </a:rPr>
              <a:t>Atlantic City Aquarium</a:t>
            </a:r>
          </a:p>
          <a:p>
            <a:r>
              <a:rPr lang="en-US" sz="2000" dirty="0">
                <a:latin typeface="Century Schoolbook" panose="02040604050505020304" pitchFamily="18" charset="0"/>
              </a:rPr>
              <a:t>African American Heritage Museum of Southern NJ</a:t>
            </a:r>
          </a:p>
          <a:p>
            <a:r>
              <a:rPr lang="en-US" sz="2000" dirty="0">
                <a:latin typeface="Century Schoolbook" panose="02040604050505020304" pitchFamily="18" charset="0"/>
              </a:rPr>
              <a:t>Atlantic City Ballet</a:t>
            </a:r>
          </a:p>
          <a:p>
            <a:r>
              <a:rPr lang="en-US" sz="2000" dirty="0">
                <a:latin typeface="Century Schoolbook" panose="02040604050505020304" pitchFamily="18" charset="0"/>
              </a:rPr>
              <a:t>Casinos</a:t>
            </a:r>
          </a:p>
        </p:txBody>
      </p:sp>
      <p:sp>
        <p:nvSpPr>
          <p:cNvPr id="5" name="TextBox 4">
            <a:extLst>
              <a:ext uri="{FF2B5EF4-FFF2-40B4-BE49-F238E27FC236}">
                <a16:creationId xmlns:a16="http://schemas.microsoft.com/office/drawing/2014/main" id="{0E4257AC-9B9A-9891-00F5-75A029818242}"/>
              </a:ext>
            </a:extLst>
          </p:cNvPr>
          <p:cNvSpPr txBox="1"/>
          <p:nvPr/>
        </p:nvSpPr>
        <p:spPr>
          <a:xfrm>
            <a:off x="6317226" y="1757242"/>
            <a:ext cx="5036574" cy="3477875"/>
          </a:xfrm>
          <a:prstGeom prst="rect">
            <a:avLst/>
          </a:prstGeom>
          <a:noFill/>
        </p:spPr>
        <p:txBody>
          <a:bodyPr wrap="square">
            <a:spAutoFit/>
          </a:bodyPr>
          <a:lstStyle/>
          <a:p>
            <a:r>
              <a:rPr lang="en-US" sz="2000" b="0" i="0" dirty="0">
                <a:effectLst/>
                <a:latin typeface="Century Schoolbook" panose="02040604050505020304" pitchFamily="18" charset="0"/>
              </a:rPr>
              <a:t>Tourist attractions in the Atlantic City area range from</a:t>
            </a:r>
            <a:r>
              <a:rPr lang="en-US" sz="2000" b="0" i="0" u="sng" dirty="0">
                <a:effectLst/>
                <a:latin typeface="Century Schoolbook" panose="02040604050505020304" pitchFamily="18" charset="0"/>
                <a:hlinkClick r:id="rId3">
                  <a:extLst>
                    <a:ext uri="{A12FA001-AC4F-418D-AE19-62706E023703}">
                      <ahyp:hlinkClr xmlns:ahyp="http://schemas.microsoft.com/office/drawing/2018/hyperlinkcolor" val="tx"/>
                    </a:ext>
                  </a:extLst>
                </a:hlinkClick>
              </a:rPr>
              <a:t> Absecon Lighthouse</a:t>
            </a:r>
            <a:r>
              <a:rPr lang="en-US" sz="2000" b="0" i="0" dirty="0">
                <a:effectLst/>
                <a:latin typeface="Century Schoolbook" panose="02040604050505020304" pitchFamily="18" charset="0"/>
              </a:rPr>
              <a:t>, the tallest lighthouse in New Jersey, to </a:t>
            </a:r>
            <a:r>
              <a:rPr lang="en-US" sz="2000" b="0" i="0" u="sng" dirty="0">
                <a:effectLst/>
                <a:latin typeface="Century Schoolbook" panose="02040604050505020304" pitchFamily="18" charset="0"/>
                <a:hlinkClick r:id="rId4">
                  <a:extLst>
                    <a:ext uri="{A12FA001-AC4F-418D-AE19-62706E023703}">
                      <ahyp:hlinkClr xmlns:ahyp="http://schemas.microsoft.com/office/drawing/2018/hyperlinkcolor" val="tx"/>
                    </a:ext>
                  </a:extLst>
                </a:hlinkClick>
              </a:rPr>
              <a:t>Lucy the Elephant</a:t>
            </a:r>
            <a:r>
              <a:rPr lang="en-US" sz="2000" b="0" i="0" dirty="0">
                <a:effectLst/>
                <a:latin typeface="Century Schoolbook" panose="02040604050505020304" pitchFamily="18" charset="0"/>
              </a:rPr>
              <a:t>, to the iconic Atlantic City Boardwalk. Embark on a deep-sea fishing excursion, go outlet mall shopping, or discover murals and a wind farm. Find wonderful fun things to do and fascinating places to visit in Atlantic City, the entertainment capital of the Jersey Shore.</a:t>
            </a:r>
            <a:endParaRPr lang="en-US" sz="2000" dirty="0">
              <a:latin typeface="Century Schoolbook" panose="020406040505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5E2F-6021-59C0-BA0B-D143409B8124}"/>
              </a:ext>
            </a:extLst>
          </p:cNvPr>
          <p:cNvSpPr>
            <a:spLocks noGrp="1"/>
          </p:cNvSpPr>
          <p:nvPr>
            <p:ph type="title"/>
          </p:nvPr>
        </p:nvSpPr>
        <p:spPr/>
        <p:txBody>
          <a:bodyPr/>
          <a:lstStyle/>
          <a:p>
            <a:r>
              <a:rPr lang="en-US" dirty="0">
                <a:solidFill>
                  <a:srgbClr val="002060"/>
                </a:solidFill>
                <a:latin typeface="Century Schoolbook" panose="02040604050505020304" pitchFamily="18" charset="0"/>
              </a:rPr>
              <a:t>Fun Activities in Atlantic City </a:t>
            </a:r>
          </a:p>
        </p:txBody>
      </p:sp>
      <p:sp>
        <p:nvSpPr>
          <p:cNvPr id="3" name="TextBox 2">
            <a:extLst>
              <a:ext uri="{FF2B5EF4-FFF2-40B4-BE49-F238E27FC236}">
                <a16:creationId xmlns:a16="http://schemas.microsoft.com/office/drawing/2014/main" id="{6B9B5AC7-0859-8022-BCBB-11511FB57554}"/>
              </a:ext>
            </a:extLst>
          </p:cNvPr>
          <p:cNvSpPr txBox="1"/>
          <p:nvPr/>
        </p:nvSpPr>
        <p:spPr>
          <a:xfrm>
            <a:off x="1074174" y="1690688"/>
            <a:ext cx="760771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entury Schoolbook" panose="02040604050505020304" pitchFamily="18" charset="0"/>
              </a:rPr>
              <a:t>Second Saturday’s Club Beach Rave – Anchor Rock Club</a:t>
            </a:r>
          </a:p>
          <a:p>
            <a:pPr marL="285750" indent="-285750">
              <a:buFont typeface="Arial" panose="020B0604020202020204" pitchFamily="34" charset="0"/>
              <a:buChar char="•"/>
            </a:pPr>
            <a:r>
              <a:rPr lang="en-US" sz="2000" dirty="0">
                <a:latin typeface="Century Schoolbook" panose="02040604050505020304" pitchFamily="18" charset="0"/>
              </a:rPr>
              <a:t>Wine Down Wednesday – Anchor Rock Club</a:t>
            </a:r>
          </a:p>
          <a:p>
            <a:pPr marL="285750" indent="-285750">
              <a:buFont typeface="Arial" panose="020B0604020202020204" pitchFamily="34" charset="0"/>
              <a:buChar char="•"/>
            </a:pPr>
            <a:r>
              <a:rPr lang="en-US" sz="2000" dirty="0">
                <a:latin typeface="Century Schoolbook" panose="02040604050505020304" pitchFamily="18" charset="0"/>
              </a:rPr>
              <a:t>Ultimate 90s Party – Boogie Nights (Thursdays)</a:t>
            </a:r>
          </a:p>
          <a:p>
            <a:pPr marL="285750" indent="-285750">
              <a:buFont typeface="Arial" panose="020B0604020202020204" pitchFamily="34" charset="0"/>
              <a:buChar char="•"/>
            </a:pPr>
            <a:r>
              <a:rPr lang="en-US" sz="2000" dirty="0">
                <a:latin typeface="Century Schoolbook" panose="02040604050505020304" pitchFamily="18" charset="0"/>
              </a:rPr>
              <a:t>Galloway Green Market – Historic Smith Village (Thursdays)</a:t>
            </a:r>
          </a:p>
          <a:p>
            <a:pPr marL="285750" indent="-285750">
              <a:buFont typeface="Arial" panose="020B0604020202020204" pitchFamily="34" charset="0"/>
              <a:buChar char="•"/>
            </a:pPr>
            <a:r>
              <a:rPr lang="en-US" sz="2000" dirty="0">
                <a:latin typeface="Century Schoolbook" panose="02040604050505020304" pitchFamily="18" charset="0"/>
              </a:rPr>
              <a:t>Magical Mystery Doors – Ocean Casino Resort (Friday)</a:t>
            </a:r>
          </a:p>
          <a:p>
            <a:pPr marL="285750" indent="-285750">
              <a:buFont typeface="Arial" panose="020B0604020202020204" pitchFamily="34" charset="0"/>
              <a:buChar char="•"/>
            </a:pPr>
            <a:r>
              <a:rPr lang="en-US" sz="2000" dirty="0">
                <a:latin typeface="Century Schoolbook" panose="02040604050505020304" pitchFamily="18" charset="0"/>
              </a:rPr>
              <a:t>Darius Rucker – Hard Rock Hotel &amp; Casino (Saturday)</a:t>
            </a:r>
          </a:p>
        </p:txBody>
      </p:sp>
    </p:spTree>
    <p:extLst>
      <p:ext uri="{BB962C8B-B14F-4D97-AF65-F5344CB8AC3E}">
        <p14:creationId xmlns:p14="http://schemas.microsoft.com/office/powerpoint/2010/main" val="2580916308"/>
      </p:ext>
    </p:extLst>
  </p:cSld>
  <p:clrMapOvr>
    <a:masterClrMapping/>
  </p:clrMapOvr>
</p:sld>
</file>

<file path=ppt/theme/theme1.xml><?xml version="1.0" encoding="utf-8"?>
<a:theme xmlns:a="http://schemas.openxmlformats.org/drawingml/2006/main" name="Office Theme">
  <a:themeElements>
    <a:clrScheme name="Conference 2024">
      <a:dk1>
        <a:sysClr val="windowText" lastClr="000000"/>
      </a:dk1>
      <a:lt1>
        <a:sysClr val="window" lastClr="FFFFFF"/>
      </a:lt1>
      <a:dk2>
        <a:srgbClr val="1B174E"/>
      </a:dk2>
      <a:lt2>
        <a:srgbClr val="DC7A27"/>
      </a:lt2>
      <a:accent1>
        <a:srgbClr val="1B174E"/>
      </a:accent1>
      <a:accent2>
        <a:srgbClr val="DC7A27"/>
      </a:accent2>
      <a:accent3>
        <a:srgbClr val="A5A5A5"/>
      </a:accent3>
      <a:accent4>
        <a:srgbClr val="000000"/>
      </a:accent4>
      <a:accent5>
        <a:srgbClr val="008CD2"/>
      </a:accent5>
      <a:accent6>
        <a:srgbClr val="67BD49"/>
      </a:accent6>
      <a:hlink>
        <a:srgbClr val="DC7A27"/>
      </a:hlink>
      <a:folHlink>
        <a:srgbClr val="1B174E"/>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LA Conference APPROVED 12_18_23" id="{E27D9A76-95F1-4599-A017-652008A2DD36}" vid="{9FEF3E12-47D9-49A5-AD3E-CBFDA018C8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5bbe15c-334e-47c6-91bd-7c98bad93cfa">
      <Terms xmlns="http://schemas.microsoft.com/office/infopath/2007/PartnerControls"/>
    </lcf76f155ced4ddcb4097134ff3c332f>
    <TaxCatchAll xmlns="a0f1684d-55f8-46cd-86ee-5423ca996f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B2076781F39448A0FD24828E5B1A7B" ma:contentTypeVersion="16" ma:contentTypeDescription="Create a new document." ma:contentTypeScope="" ma:versionID="51e7bc7e0a9aebf46648db6c9263cced">
  <xsd:schema xmlns:xsd="http://www.w3.org/2001/XMLSchema" xmlns:xs="http://www.w3.org/2001/XMLSchema" xmlns:p="http://schemas.microsoft.com/office/2006/metadata/properties" xmlns:ns2="d5bbe15c-334e-47c6-91bd-7c98bad93cfa" xmlns:ns3="a0f1684d-55f8-46cd-86ee-5423ca996f04" targetNamespace="http://schemas.microsoft.com/office/2006/metadata/properties" ma:root="true" ma:fieldsID="2a3dda2eb2d60ada8727a21f42ecba0a" ns2:_="" ns3:_="">
    <xsd:import namespace="d5bbe15c-334e-47c6-91bd-7c98bad93cfa"/>
    <xsd:import namespace="a0f1684d-55f8-46cd-86ee-5423ca996f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e15c-334e-47c6-91bd-7c98bad93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418de5e-2b51-4480-b063-b48f064f5c7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f1684d-55f8-46cd-86ee-5423ca996f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b15009-3516-471e-80c5-1e8cc2cb25c4}" ma:internalName="TaxCatchAll" ma:showField="CatchAllData" ma:web="a0f1684d-55f8-46cd-86ee-5423ca996f0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24F52A-8302-4DC7-B3BB-E6A43E455FF4}">
  <ds:schemaRefs>
    <ds:schemaRef ds:uri="a0f1684d-55f8-46cd-86ee-5423ca996f04"/>
    <ds:schemaRef ds:uri="d5bbe15c-334e-47c6-91bd-7c98bad93c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16bd278-e96a-458e-9940-311daeac2657"/>
  </ds:schemaRefs>
</ds:datastoreItem>
</file>

<file path=customXml/itemProps2.xml><?xml version="1.0" encoding="utf-8"?>
<ds:datastoreItem xmlns:ds="http://schemas.openxmlformats.org/officeDocument/2006/customXml" ds:itemID="{1E0870EC-3541-4125-941B-095EA3B644D7}">
  <ds:schemaRefs>
    <ds:schemaRef ds:uri="http://schemas.microsoft.com/sharepoint/v3/contenttype/forms"/>
  </ds:schemaRefs>
</ds:datastoreItem>
</file>

<file path=customXml/itemProps3.xml><?xml version="1.0" encoding="utf-8"?>
<ds:datastoreItem xmlns:ds="http://schemas.openxmlformats.org/officeDocument/2006/customXml" ds:itemID="{644BA327-019F-44E9-A37B-1C55C2EFAD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e15c-334e-47c6-91bd-7c98bad93cfa"/>
    <ds:schemaRef ds:uri="a0f1684d-55f8-46cd-86ee-5423ca996f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628</TotalTime>
  <Words>1426</Words>
  <Application>Microsoft Office PowerPoint</Application>
  <PresentationFormat>Widescreen</PresentationFormat>
  <Paragraphs>119</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Century Gothic</vt:lpstr>
      <vt:lpstr>Century Schoolbook</vt:lpstr>
      <vt:lpstr>Wingdings</vt:lpstr>
      <vt:lpstr>Office Theme</vt:lpstr>
      <vt:lpstr>Insider Tips &amp; Networking</vt:lpstr>
      <vt:lpstr>But First, Why?</vt:lpstr>
      <vt:lpstr>But First, Why?</vt:lpstr>
      <vt:lpstr>Getting to Atlantic City</vt:lpstr>
      <vt:lpstr>Getting to Atlantic City</vt:lpstr>
      <vt:lpstr>Getting to Atlantic City</vt:lpstr>
      <vt:lpstr>Getting Around Atlantic City</vt:lpstr>
      <vt:lpstr>Exploring Atlantic City</vt:lpstr>
      <vt:lpstr>Fun Activities in Atlantic City </vt:lpstr>
      <vt:lpstr>Culinary Delights</vt:lpstr>
      <vt:lpstr>I have decided to go… now what?</vt:lpstr>
      <vt:lpstr>Accommodations</vt:lpstr>
      <vt:lpstr>I have arrived at conference… now what?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Humphrey</dc:creator>
  <cp:lastModifiedBy>Cate Benge</cp:lastModifiedBy>
  <cp:revision>25</cp:revision>
  <dcterms:created xsi:type="dcterms:W3CDTF">2024-01-10T14:48:25Z</dcterms:created>
  <dcterms:modified xsi:type="dcterms:W3CDTF">2025-04-30T14:45:36Z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0x010100EEB2076781F39448A0FD24828E5B1A7B</vt:lpwstr>
  </property>
  <property fmtid="{D5CDD505-2E9C-101B-9397-08002B2CF9AE}" pid="3" name="MediaServiceImageTags">
    <vt:lpwstr/>
  </property>
</Properties>
</file>